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662" r:id="rId2"/>
    <p:sldId id="841" r:id="rId3"/>
    <p:sldId id="842" r:id="rId4"/>
    <p:sldId id="855" r:id="rId5"/>
    <p:sldId id="917" r:id="rId6"/>
    <p:sldId id="918" r:id="rId7"/>
    <p:sldId id="919" r:id="rId8"/>
    <p:sldId id="920" r:id="rId9"/>
    <p:sldId id="921" r:id="rId10"/>
    <p:sldId id="922" r:id="rId11"/>
    <p:sldId id="924" r:id="rId12"/>
    <p:sldId id="925" r:id="rId13"/>
    <p:sldId id="926" r:id="rId14"/>
    <p:sldId id="934" r:id="rId15"/>
    <p:sldId id="935" r:id="rId16"/>
    <p:sldId id="936" r:id="rId17"/>
    <p:sldId id="937" r:id="rId18"/>
    <p:sldId id="938" r:id="rId19"/>
    <p:sldId id="939" r:id="rId20"/>
    <p:sldId id="940" r:id="rId21"/>
    <p:sldId id="932" r:id="rId22"/>
    <p:sldId id="933" r:id="rId23"/>
    <p:sldId id="858" r:id="rId24"/>
    <p:sldId id="941" r:id="rId25"/>
    <p:sldId id="942" r:id="rId26"/>
    <p:sldId id="943" r:id="rId27"/>
    <p:sldId id="944" r:id="rId28"/>
    <p:sldId id="945" r:id="rId29"/>
    <p:sldId id="946" r:id="rId30"/>
    <p:sldId id="947" r:id="rId31"/>
    <p:sldId id="948" r:id="rId32"/>
    <p:sldId id="949" r:id="rId33"/>
    <p:sldId id="950" r:id="rId34"/>
    <p:sldId id="886" r:id="rId35"/>
    <p:sldId id="887" r:id="rId36"/>
    <p:sldId id="590" r:id="rId37"/>
    <p:sldId id="591" r:id="rId38"/>
    <p:sldId id="593" r:id="rId39"/>
  </p:sldIdLst>
  <p:sldSz cx="9144000" cy="5715000" type="screen16x1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7" userDrawn="1">
          <p15:clr>
            <a:srgbClr val="A4A3A4"/>
          </p15:clr>
        </p15:guide>
        <p15:guide id="2" pos="2993" userDrawn="1">
          <p15:clr>
            <a:srgbClr val="A4A3A4"/>
          </p15:clr>
        </p15:guide>
        <p15:guide id="3" orient="horz" pos="303" userDrawn="1">
          <p15:clr>
            <a:srgbClr val="A4A3A4"/>
          </p15:clr>
        </p15:guide>
        <p15:guide id="4" pos="5465" userDrawn="1">
          <p15:clr>
            <a:srgbClr val="A4A3A4"/>
          </p15:clr>
        </p15:guide>
        <p15:guide id="5" pos="317" userDrawn="1">
          <p15:clr>
            <a:srgbClr val="A4A3A4"/>
          </p15:clr>
        </p15:guide>
        <p15:guide id="6" pos="2767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orient="horz" pos="575" userDrawn="1">
          <p15:clr>
            <a:srgbClr val="A4A3A4"/>
          </p15:clr>
        </p15:guide>
        <p15:guide id="10" pos="431" userDrawn="1">
          <p15:clr>
            <a:srgbClr val="A4A3A4"/>
          </p15:clr>
        </p15:guide>
        <p15:guide id="12" pos="544" userDrawn="1">
          <p15:clr>
            <a:srgbClr val="A4A3A4"/>
          </p15:clr>
        </p15:guide>
        <p15:guide id="13" pos="4263" userDrawn="1">
          <p15:clr>
            <a:srgbClr val="A4A3A4"/>
          </p15:clr>
        </p15:guide>
        <p15:guide id="14" orient="horz" pos="1913" userDrawn="1">
          <p15:clr>
            <a:srgbClr val="A4A3A4"/>
          </p15:clr>
        </p15:guide>
        <p15:guide id="16" pos="1633" userDrawn="1">
          <p15:clr>
            <a:srgbClr val="A4A3A4"/>
          </p15:clr>
        </p15:guide>
        <p15:guide id="17" orient="horz" pos="1981" userDrawn="1">
          <p15:clr>
            <a:srgbClr val="A4A3A4"/>
          </p15:clr>
        </p15:guide>
        <p15:guide id="18" pos="15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9C5"/>
    <a:srgbClr val="D8F0F3"/>
    <a:srgbClr val="92C24E"/>
    <a:srgbClr val="EE4639"/>
    <a:srgbClr val="FF7827"/>
    <a:srgbClr val="E4DDED"/>
    <a:srgbClr val="B9E7ED"/>
    <a:srgbClr val="714FA0"/>
    <a:srgbClr val="FF7828"/>
    <a:srgbClr val="808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3" autoAdjust="0"/>
    <p:restoredTop sz="89470" autoAdjust="0"/>
  </p:normalViewPr>
  <p:slideViewPr>
    <p:cSldViewPr snapToGrid="0">
      <p:cViewPr>
        <p:scale>
          <a:sx n="120" d="100"/>
          <a:sy n="120" d="100"/>
        </p:scale>
        <p:origin x="1144" y="176"/>
      </p:cViewPr>
      <p:guideLst>
        <p:guide orient="horz" pos="3297"/>
        <p:guide pos="2993"/>
        <p:guide orient="horz" pos="303"/>
        <p:guide pos="5465"/>
        <p:guide pos="317"/>
        <p:guide pos="2767"/>
        <p:guide pos="2880"/>
        <p:guide orient="horz" pos="575"/>
        <p:guide pos="431"/>
        <p:guide pos="544"/>
        <p:guide pos="4263"/>
        <p:guide orient="horz" pos="1913"/>
        <p:guide pos="1633"/>
        <p:guide orient="horz" pos="1981"/>
        <p:guide pos="1542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447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9D357267-F5CB-4939-BF7A-DB6BFA44456E}" type="datetimeFigureOut">
              <a:rPr lang="es-ES" smtClean="0"/>
              <a:pPr/>
              <a:t>2/6/21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6B7E992D-280B-41DE-9EA7-7D9ADBA98B4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068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3296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691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306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0665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6275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6458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7445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463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0946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737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118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754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021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5086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8936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8208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6438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5697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3122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3981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7029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9663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9009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5897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1064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2535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35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858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4615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555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2161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25922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731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43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3227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PROCESOS, SIMULACIÓN Y MEJORA CONTINUA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12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4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2829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3227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PROCESOS, SIMULACIÓN Y MEJORA CONTINUA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12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6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s-ES" sz="3200" b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s-ES" sz="2800" smtClean="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s-ES" sz="2400" smtClean="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s-ES" sz="2000" smtClean="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s-ES" sz="2000" smtClean="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11.emf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11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11.emf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notesSlide" Target="../notesSlides/notesSlide6.xml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23"/>
          <p:cNvSpPr/>
          <p:nvPr/>
        </p:nvSpPr>
        <p:spPr>
          <a:xfrm>
            <a:off x="3743325" y="2200"/>
            <a:ext cx="5400675" cy="5715000"/>
          </a:xfrm>
          <a:prstGeom prst="rect">
            <a:avLst/>
          </a:prstGeom>
          <a:solidFill>
            <a:srgbClr val="ACD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1885863"/>
            <a:ext cx="174625" cy="17462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0376003-8003-B944-8B01-9A232A7A385C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GESTIÓN DE PROCESOS, SIMULACIÓN Y MEJORA CONTINUA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7912730" y="3083101"/>
            <a:ext cx="330754" cy="210584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509203" y="1095185"/>
            <a:ext cx="114521" cy="114521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487845" y="2266121"/>
            <a:ext cx="317533" cy="196092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8111944" y="1223486"/>
            <a:ext cx="263080" cy="167497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576266" y="2378873"/>
            <a:ext cx="114521" cy="114521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5887997" y="1698053"/>
            <a:ext cx="272736" cy="173645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505456" y="2569985"/>
            <a:ext cx="76092" cy="760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6200774" y="560161"/>
            <a:ext cx="635554" cy="63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alphaModFix amt="41000"/>
          </a:blip>
          <a:stretch>
            <a:fillRect/>
          </a:stretch>
        </p:blipFill>
        <p:spPr>
          <a:xfrm>
            <a:off x="7641486" y="1778879"/>
            <a:ext cx="660479" cy="7350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>
            <a:off x="5061550" y="1439333"/>
            <a:ext cx="400659" cy="5609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alphaModFix amt="41000"/>
          </a:blip>
          <a:stretch>
            <a:fillRect/>
          </a:stretch>
        </p:blipFill>
        <p:spPr>
          <a:xfrm>
            <a:off x="4790427" y="2946166"/>
            <a:ext cx="541333" cy="451111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503239" y="2177570"/>
            <a:ext cx="258133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2500" dirty="0">
                <a:latin typeface="Graphik Medium" charset="0"/>
                <a:ea typeface="Graphik Medium" charset="0"/>
                <a:cs typeface="Graphik Medium" charset="0"/>
              </a:rPr>
              <a:t>GESTIÓN DE </a:t>
            </a:r>
            <a:br>
              <a:rPr lang="es-ES_tradnl" sz="2500" b="1" dirty="0">
                <a:latin typeface="Graphik Bold" charset="0"/>
                <a:ea typeface="Graphik Bold" charset="0"/>
                <a:cs typeface="Graphik Bold" charset="0"/>
              </a:rPr>
            </a:br>
            <a:r>
              <a:rPr lang="es-ES_tradnl" sz="2500" b="1" dirty="0">
                <a:latin typeface="Graphik Bold" charset="0"/>
                <a:ea typeface="Graphik Bold" charset="0"/>
                <a:cs typeface="Graphik Bold" charset="0"/>
              </a:rPr>
              <a:t>LA CALIDAD </a:t>
            </a:r>
            <a:r>
              <a:rPr lang="mr-IN" sz="2500" b="1" dirty="0">
                <a:latin typeface="Graphik Bold" charset="0"/>
                <a:ea typeface="Graphik Bold" charset="0"/>
                <a:cs typeface="Graphik Bold" charset="0"/>
              </a:rPr>
              <a:t>–</a:t>
            </a:r>
            <a:r>
              <a:rPr lang="es-ES_tradnl" sz="2500" b="1" dirty="0">
                <a:latin typeface="Graphik Bold" charset="0"/>
                <a:ea typeface="Graphik Bold" charset="0"/>
                <a:cs typeface="Graphik Bold" charset="0"/>
              </a:rPr>
              <a:t> CICLO PHVA</a:t>
            </a:r>
            <a:endParaRPr lang="es-ES" sz="2500" b="1" dirty="0">
              <a:latin typeface="Graphik Bold" charset="0"/>
              <a:ea typeface="Graphik Bold" charset="0"/>
              <a:cs typeface="Graphik Bold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503237" y="3219842"/>
            <a:ext cx="2920016" cy="644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ACD144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Gestión de la calidad</a:t>
            </a:r>
          </a:p>
          <a:p>
            <a:pPr marL="177800" indent="-177800">
              <a:lnSpc>
                <a:spcPct val="120000"/>
              </a:lnSpc>
              <a:buClr>
                <a:srgbClr val="ACD144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Ciclo PHVA</a:t>
            </a:r>
          </a:p>
          <a:p>
            <a:pPr marL="177800" indent="-177800">
              <a:lnSpc>
                <a:spcPct val="120000"/>
              </a:lnSpc>
              <a:buClr>
                <a:srgbClr val="ACD144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Principios de la calidad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3FC3217-3DCC-0941-BA6B-6CEEC9F1D080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ACD144"/>
                </a:solidFill>
                <a:latin typeface="Calibri" charset="0"/>
                <a:ea typeface="Calibri" charset="0"/>
                <a:cs typeface="Calibri" charset="0"/>
              </a:rPr>
              <a:t>SESIÓN 12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57" y="809726"/>
            <a:ext cx="4820231" cy="48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09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/>
          <p:nvPr/>
        </p:nvSpPr>
        <p:spPr>
          <a:xfrm>
            <a:off x="512569" y="920558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EVOLUCIÓN DE LA GESTIÓN DE CALIDAD DE LAS EMPRESAS</a:t>
            </a:r>
          </a:p>
        </p:txBody>
      </p:sp>
      <p:sp>
        <p:nvSpPr>
          <p:cNvPr id="12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1250949" y="1866122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>
                <a:latin typeface="Calibri" charset="0"/>
                <a:ea typeface="Calibri" charset="0"/>
                <a:cs typeface="Calibri" charset="0"/>
              </a:rPr>
              <a:t>Era</a:t>
            </a:r>
            <a:endParaRPr 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4945871" y="1866122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b="1">
                <a:latin typeface="Calibri" charset="0"/>
                <a:ea typeface="Calibri" charset="0"/>
                <a:cs typeface="Calibri" charset="0"/>
              </a:rPr>
              <a:t>Enfoque</a:t>
            </a:r>
            <a:endParaRPr lang="es-PE" sz="1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1250949" y="2332653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Control de Calidad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4945871" y="2332653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Producto</a:t>
            </a:r>
            <a:endParaRPr lang="es-PE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1250949" y="2799184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Aseguramiento de la Calidad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4945871" y="2799184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Proceso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250949" y="3265715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4945871" y="3265715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Personas - Cliente</a:t>
            </a:r>
          </a:p>
        </p:txBody>
      </p:sp>
      <p:sp>
        <p:nvSpPr>
          <p:cNvPr id="4" name="Flecha derecha 3"/>
          <p:cNvSpPr/>
          <p:nvPr/>
        </p:nvSpPr>
        <p:spPr>
          <a:xfrm>
            <a:off x="4296747" y="2388636"/>
            <a:ext cx="550506" cy="251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Flecha derecha 20"/>
          <p:cNvSpPr/>
          <p:nvPr/>
        </p:nvSpPr>
        <p:spPr>
          <a:xfrm>
            <a:off x="4296747" y="2855167"/>
            <a:ext cx="550506" cy="251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Flecha derecha 21"/>
          <p:cNvSpPr/>
          <p:nvPr/>
        </p:nvSpPr>
        <p:spPr>
          <a:xfrm>
            <a:off x="4296747" y="3321698"/>
            <a:ext cx="550506" cy="251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294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59935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buClr>
                <a:srgbClr val="ACD144"/>
              </a:buClr>
              <a:buSzPct val="100000"/>
            </a:pPr>
            <a:r>
              <a:rPr lang="es-ES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CICLO PHVA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6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2688" y="917979"/>
            <a:ext cx="4251604" cy="569387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CICLO PHVA </a:t>
            </a:r>
            <a:r>
              <a:rPr lang="mr-IN" sz="1600" b="1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 MEJORA CONTINUA </a:t>
            </a:r>
          </a:p>
          <a:p>
            <a:r>
              <a:rPr lang="es-PE" altLang="es-PE" sz="1600" dirty="0">
                <a:latin typeface="Calibri" charset="0"/>
                <a:ea typeface="Calibri" charset="0"/>
                <a:cs typeface="Calibri" charset="0"/>
              </a:rPr>
              <a:t>PHVA es una herramienta de Mejora Continua</a:t>
            </a:r>
          </a:p>
        </p:txBody>
      </p:sp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3678114" y="1954720"/>
            <a:ext cx="1787770" cy="837347"/>
          </a:xfrm>
          <a:prstGeom prst="roundRect">
            <a:avLst>
              <a:gd name="adj" fmla="val 10684"/>
            </a:avLst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s-PE" sz="1600" b="1" u="sng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Planear</a:t>
            </a:r>
          </a:p>
          <a:p>
            <a:pPr lvl="0" algn="ctr">
              <a:lnSpc>
                <a:spcPct val="90000"/>
              </a:lnSpc>
            </a:pPr>
            <a:r>
              <a:rPr lang="es-PE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(Qué? Cómo?)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5465885" y="2998642"/>
            <a:ext cx="1787770" cy="837347"/>
          </a:xfrm>
          <a:prstGeom prst="roundRect">
            <a:avLst>
              <a:gd name="adj" fmla="val 10684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s-PE" sz="1600" b="1" u="sng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Hacer</a:t>
            </a:r>
          </a:p>
          <a:p>
            <a:pPr lvl="0" algn="ctr">
              <a:lnSpc>
                <a:spcPct val="90000"/>
              </a:lnSpc>
            </a:pPr>
            <a:r>
              <a:rPr lang="es-PE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(Prueba)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3678114" y="4042564"/>
            <a:ext cx="1787770" cy="837347"/>
          </a:xfrm>
          <a:prstGeom prst="roundRect">
            <a:avLst>
              <a:gd name="adj" fmla="val 10684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s-PE" sz="1600" b="1" u="sng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Verificar</a:t>
            </a:r>
          </a:p>
          <a:p>
            <a:pPr lvl="0" algn="ctr">
              <a:lnSpc>
                <a:spcPct val="90000"/>
              </a:lnSpc>
            </a:pPr>
            <a:r>
              <a:rPr lang="es-PE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(Analizar)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1890344" y="2998642"/>
            <a:ext cx="1787770" cy="837347"/>
          </a:xfrm>
          <a:prstGeom prst="roundRect">
            <a:avLst>
              <a:gd name="adj" fmla="val 10684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s-PE" sz="1600" b="1" u="sng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Actuar</a:t>
            </a:r>
          </a:p>
          <a:p>
            <a:pPr lvl="0" algn="ctr">
              <a:lnSpc>
                <a:spcPct val="90000"/>
              </a:lnSpc>
            </a:pPr>
            <a:r>
              <a:rPr lang="es-PE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(Abandonar, Adoptar, Adaptar)</a:t>
            </a:r>
          </a:p>
        </p:txBody>
      </p:sp>
      <p:cxnSp>
        <p:nvCxnSpPr>
          <p:cNvPr id="4" name="Conector angular 3"/>
          <p:cNvCxnSpPr>
            <a:stCxn id="6" idx="3"/>
            <a:endCxn id="9" idx="0"/>
          </p:cNvCxnSpPr>
          <p:nvPr/>
        </p:nvCxnSpPr>
        <p:spPr>
          <a:xfrm>
            <a:off x="5465884" y="2373394"/>
            <a:ext cx="893886" cy="625248"/>
          </a:xfrm>
          <a:prstGeom prst="bentConnector2">
            <a:avLst/>
          </a:prstGeom>
          <a:ln w="38100">
            <a:solidFill>
              <a:srgbClr val="8087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r 14"/>
          <p:cNvCxnSpPr>
            <a:stCxn id="9" idx="2"/>
            <a:endCxn id="11" idx="3"/>
          </p:cNvCxnSpPr>
          <p:nvPr/>
        </p:nvCxnSpPr>
        <p:spPr>
          <a:xfrm rot="5400000">
            <a:off x="5600203" y="3701670"/>
            <a:ext cx="625249" cy="893886"/>
          </a:xfrm>
          <a:prstGeom prst="bentConnector2">
            <a:avLst/>
          </a:prstGeom>
          <a:ln w="38100">
            <a:solidFill>
              <a:srgbClr val="00B1C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r 18"/>
          <p:cNvCxnSpPr>
            <a:stCxn id="11" idx="1"/>
            <a:endCxn id="12" idx="2"/>
          </p:cNvCxnSpPr>
          <p:nvPr/>
        </p:nvCxnSpPr>
        <p:spPr>
          <a:xfrm rot="10800000">
            <a:off x="2784230" y="3835990"/>
            <a:ext cx="893885" cy="625249"/>
          </a:xfrm>
          <a:prstGeom prst="bentConnector2">
            <a:avLst/>
          </a:prstGeom>
          <a:ln w="38100">
            <a:solidFill>
              <a:srgbClr val="714F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r 22"/>
          <p:cNvCxnSpPr>
            <a:stCxn id="12" idx="0"/>
            <a:endCxn id="6" idx="1"/>
          </p:cNvCxnSpPr>
          <p:nvPr/>
        </p:nvCxnSpPr>
        <p:spPr>
          <a:xfrm rot="5400000" flipH="1" flipV="1">
            <a:off x="2918547" y="2239076"/>
            <a:ext cx="625248" cy="893885"/>
          </a:xfrm>
          <a:prstGeom prst="bentConnector2">
            <a:avLst/>
          </a:prstGeom>
          <a:ln w="38100">
            <a:solidFill>
              <a:srgbClr val="92C24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140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07064" y="916639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>
                <a:latin typeface="Calibri" charset="0"/>
                <a:ea typeface="Calibri" charset="0"/>
                <a:cs typeface="Calibri" charset="0"/>
              </a:rPr>
              <a:t>PHVA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- EXPLICACIÓN</a:t>
            </a: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628374"/>
              </p:ext>
            </p:extLst>
          </p:nvPr>
        </p:nvGraphicFramePr>
        <p:xfrm>
          <a:off x="495300" y="1357485"/>
          <a:ext cx="8162925" cy="2468066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9772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Planear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(Qué?)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Identificar el problema.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Establecer metas alcanzables y medibles.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Identificar stakeholders y desarrollar los canales de comunicación necesarios para comunicar y obtener aprobaciones. 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Planear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(Cómo?)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Dividir el sistema completo en procesos individuales – mapeo de proceso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Lluvia de ideas de las causas potenciales del problema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Recolectar y analizar data para validar la causa raíz.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Formular una hipótesis.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235" y="4020176"/>
            <a:ext cx="8224549" cy="984885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s-PE" sz="1600" b="1" dirty="0">
                <a:latin typeface="Calibri" charset="0"/>
                <a:ea typeface="Calibri" charset="0"/>
                <a:cs typeface="Calibri" charset="0"/>
              </a:rPr>
              <a:t>Herramientas:</a:t>
            </a: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Observación directa del proceso</a:t>
            </a: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Diagrama de flujo</a:t>
            </a: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Diagrama de Causa - Efecto</a:t>
            </a:r>
          </a:p>
        </p:txBody>
      </p:sp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773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07064" y="916639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>
                <a:latin typeface="Calibri" charset="0"/>
                <a:ea typeface="Calibri" charset="0"/>
                <a:cs typeface="Calibri" charset="0"/>
              </a:rPr>
              <a:t>PHVA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- EXPLICACIÓN</a:t>
            </a: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060735"/>
              </p:ext>
            </p:extLst>
          </p:nvPr>
        </p:nvGraphicFramePr>
        <p:xfrm>
          <a:off x="495300" y="1357485"/>
          <a:ext cx="8162925" cy="2468066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9772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Hacer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(Desarrollar Soluciones)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Establecer un criterio de “éxito experimental”.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Diseñar el “experimento” para probar la hipótesis.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Obtener aprobación y apoyo de los stakeholders para la solución elegida.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Hacer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(Implementar soluciones)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95275" marR="0" lvl="0" indent="-203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Implementar el experimento/solución en una fase de prueba o piloto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1316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07064" y="916639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>
                <a:latin typeface="Calibri" charset="0"/>
                <a:ea typeface="Calibri" charset="0"/>
                <a:cs typeface="Calibri" charset="0"/>
              </a:rPr>
              <a:t>PHVA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- EXPLICACIÓN</a:t>
            </a: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624461"/>
              </p:ext>
            </p:extLst>
          </p:nvPr>
        </p:nvGraphicFramePr>
        <p:xfrm>
          <a:off x="495300" y="1357485"/>
          <a:ext cx="8162925" cy="2468066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9772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Verificar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(Evaluar los resultados)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Juntar/analizar la data de la solución.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Validar la hipótesis.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Verificar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(Alcanzar la meta deseada)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Si es positivo, ACTUAR.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Caso contrario, regresar a Planear, revisar la hipótesis o el problema planteado.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235" y="4020176"/>
            <a:ext cx="8224549" cy="984885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s-PE" sz="1600" b="1" dirty="0">
                <a:latin typeface="Calibri" charset="0"/>
                <a:ea typeface="Calibri" charset="0"/>
                <a:cs typeface="Calibri" charset="0"/>
              </a:rPr>
              <a:t>Herramientas: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Observación directa del proceso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Graficas de control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KPI (Indicadores claves de desempeño)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349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07064" y="916639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>
                <a:latin typeface="Calibri" charset="0"/>
                <a:ea typeface="Calibri" charset="0"/>
                <a:cs typeface="Calibri" charset="0"/>
              </a:rPr>
              <a:t>PHVA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- EXPLICACIÓN</a:t>
            </a: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347836"/>
              </p:ext>
            </p:extLst>
          </p:nvPr>
        </p:nvGraphicFramePr>
        <p:xfrm>
          <a:off x="495300" y="1357485"/>
          <a:ext cx="8162925" cy="1618980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980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Actuar (Implementar la solución a escala completa)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Identificar cambios sistemáticos y necesidades de capacitación para una implementación completa.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Planear monitoreo continuo de la solución.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Mejora continua.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Observar otras oportunidades de mejora.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235" y="3171090"/>
            <a:ext cx="8224549" cy="1231106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s-PE" sz="1600" b="1" dirty="0">
                <a:latin typeface="Calibri" charset="0"/>
                <a:ea typeface="Calibri" charset="0"/>
                <a:cs typeface="Calibri" charset="0"/>
              </a:rPr>
              <a:t>Herramientas: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Mapeo de Procesos (nuevo proceso)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Estandarización de las actividades y proceso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Probar errores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Entrenamiento formal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22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07064" y="916639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>
                <a:latin typeface="Calibri" charset="0"/>
                <a:ea typeface="Calibri" charset="0"/>
                <a:cs typeface="Calibri" charset="0"/>
              </a:rPr>
              <a:t>PHVA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- EXPLICACIÓN</a:t>
            </a: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35379"/>
              </p:ext>
            </p:extLst>
          </p:nvPr>
        </p:nvGraphicFramePr>
        <p:xfrm>
          <a:off x="495300" y="1357485"/>
          <a:ext cx="8162925" cy="1618980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980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Pueden haber muchas soluciones, se deben priorizar: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360363" marR="0" lvl="0" indent="-2508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+mj-lt"/>
                        <a:buAutoNum type="arabicPeriod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Cuanto afectan a la causa raíz</a:t>
                      </a:r>
                    </a:p>
                    <a:p>
                      <a:pPr marL="360363" marR="0" lvl="0" indent="-2508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+mj-lt"/>
                        <a:buAutoNum type="arabicPeriod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 importancia para los trabajadores</a:t>
                      </a:r>
                    </a:p>
                    <a:p>
                      <a:pPr marL="360363" marR="0" lvl="0" indent="-2508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+mj-lt"/>
                        <a:buAutoNum type="arabicPeriod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 importancia para los clientes</a:t>
                      </a:r>
                    </a:p>
                    <a:p>
                      <a:pPr marL="360363" marR="0" lvl="0" indent="-2508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+mj-lt"/>
                        <a:buAutoNum type="arabicPeriod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Facilidad de implementación</a:t>
                      </a:r>
                    </a:p>
                    <a:p>
                      <a:pPr marL="360363" marR="0" lvl="0" indent="-2508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+mj-lt"/>
                        <a:buAutoNum type="arabicPeriod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Costo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4526145" y="3187165"/>
            <a:ext cx="4231" cy="435378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4526145" y="2564430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>
            <a:off x="4526145" y="1952575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4526145" y="4230342"/>
            <a:ext cx="4231" cy="435378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/>
          <p:cNvCxnSpPr/>
          <p:nvPr/>
        </p:nvCxnSpPr>
        <p:spPr>
          <a:xfrm rot="5400000" flipH="1" flipV="1">
            <a:off x="3366868" y="2322136"/>
            <a:ext cx="3773330" cy="1454777"/>
          </a:xfrm>
          <a:prstGeom prst="bentConnector3">
            <a:avLst>
              <a:gd name="adj1" fmla="val -6058"/>
            </a:avLst>
          </a:prstGeom>
          <a:ln w="28575">
            <a:solidFill>
              <a:srgbClr val="808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angular 43"/>
          <p:cNvCxnSpPr/>
          <p:nvPr/>
        </p:nvCxnSpPr>
        <p:spPr>
          <a:xfrm rot="10800000" flipH="1">
            <a:off x="3570618" y="1162859"/>
            <a:ext cx="2410304" cy="2770234"/>
          </a:xfrm>
          <a:prstGeom prst="bentConnector4">
            <a:avLst>
              <a:gd name="adj1" fmla="val -26904"/>
              <a:gd name="adj2" fmla="val 100402"/>
            </a:avLst>
          </a:prstGeom>
          <a:ln w="28575">
            <a:solidFill>
              <a:srgbClr val="808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4526145" y="1329840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D3DB9CD-5656-7F41-AD03-B3AF7C8ED25B}"/>
              </a:ext>
            </a:extLst>
          </p:cNvPr>
          <p:cNvSpPr/>
          <p:nvPr/>
        </p:nvSpPr>
        <p:spPr>
          <a:xfrm>
            <a:off x="785087" y="920364"/>
            <a:ext cx="37375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PHVA - RESUMEN</a:t>
            </a:r>
          </a:p>
        </p:txBody>
      </p:sp>
      <p:grpSp>
        <p:nvGrpSpPr>
          <p:cNvPr id="12" name="Agrupar 70">
            <a:extLst>
              <a:ext uri="{FF2B5EF4-FFF2-40B4-BE49-F238E27FC236}">
                <a16:creationId xmlns:a16="http://schemas.microsoft.com/office/drawing/2014/main" id="{908F9CA3-6997-4F4F-9A69-A0875372A0D9}"/>
              </a:ext>
            </a:extLst>
          </p:cNvPr>
          <p:cNvGrpSpPr/>
          <p:nvPr/>
        </p:nvGrpSpPr>
        <p:grpSpPr>
          <a:xfrm>
            <a:off x="511902" y="912279"/>
            <a:ext cx="210869" cy="211672"/>
            <a:chOff x="511902" y="912278"/>
            <a:chExt cx="281320" cy="282391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5D81067-FC7B-D048-8E89-8CF00143BD2C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2D952CF-22BA-FF4F-A8C2-690403D4D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6"/>
              <a:ext cx="148937" cy="148937"/>
            </a:xfrm>
            <a:prstGeom prst="rect">
              <a:avLst/>
            </a:prstGeom>
          </p:spPr>
        </p:pic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DACF68B1-189C-0944-A6AB-B2B627190472}"/>
              </a:ext>
            </a:extLst>
          </p:cNvPr>
          <p:cNvSpPr/>
          <p:nvPr/>
        </p:nvSpPr>
        <p:spPr>
          <a:xfrm rot="5400000">
            <a:off x="511500" y="912681"/>
            <a:ext cx="211672" cy="210869"/>
          </a:xfrm>
          <a:prstGeom prst="ellips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3AC8773-74CA-3742-81FC-4EC28B1D2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92" y="966062"/>
            <a:ext cx="101088" cy="1041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2132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93234 CuadroTexto"/>
          <p:cNvSpPr txBox="1">
            <a:spLocks noChangeArrowheads="1"/>
          </p:cNvSpPr>
          <p:nvPr/>
        </p:nvSpPr>
        <p:spPr bwMode="auto">
          <a:xfrm>
            <a:off x="1116013" y="2251670"/>
            <a:ext cx="15113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PE" altLang="es-PE" sz="16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Modificar parámetros</a:t>
            </a:r>
          </a:p>
        </p:txBody>
      </p:sp>
      <p:sp>
        <p:nvSpPr>
          <p:cNvPr id="11" name="4 Rombo"/>
          <p:cNvSpPr/>
          <p:nvPr/>
        </p:nvSpPr>
        <p:spPr>
          <a:xfrm>
            <a:off x="3570618" y="3622543"/>
            <a:ext cx="1919516" cy="621099"/>
          </a:xfrm>
          <a:prstGeom prst="diamond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Meta alcanzada</a:t>
            </a:r>
          </a:p>
        </p:txBody>
      </p:sp>
      <p:sp>
        <p:nvSpPr>
          <p:cNvPr id="25" name="93235 CuadroTexto"/>
          <p:cNvSpPr txBox="1">
            <a:spLocks noChangeArrowheads="1"/>
          </p:cNvSpPr>
          <p:nvPr/>
        </p:nvSpPr>
        <p:spPr bwMode="auto">
          <a:xfrm>
            <a:off x="2957106" y="3467937"/>
            <a:ext cx="61351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PE" altLang="es-PE" sz="16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NO</a:t>
            </a:r>
          </a:p>
        </p:txBody>
      </p:sp>
      <p:sp>
        <p:nvSpPr>
          <p:cNvPr id="28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3952682" y="1682105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Planear</a:t>
            </a:r>
          </a:p>
        </p:txBody>
      </p:sp>
      <p:sp>
        <p:nvSpPr>
          <p:cNvPr id="30" name="Rectángulo redondeado 29"/>
          <p:cNvSpPr/>
          <p:nvPr/>
        </p:nvSpPr>
        <p:spPr>
          <a:xfrm>
            <a:off x="3952682" y="2296317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Hacer</a:t>
            </a:r>
          </a:p>
        </p:txBody>
      </p:sp>
      <p:sp>
        <p:nvSpPr>
          <p:cNvPr id="31" name="Rectángulo redondeado 30"/>
          <p:cNvSpPr/>
          <p:nvPr/>
        </p:nvSpPr>
        <p:spPr>
          <a:xfrm>
            <a:off x="3952682" y="2916695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Verificar</a:t>
            </a:r>
          </a:p>
        </p:txBody>
      </p:sp>
      <p:cxnSp>
        <p:nvCxnSpPr>
          <p:cNvPr id="8" name="Conector recto de flecha 7"/>
          <p:cNvCxnSpPr>
            <a:stCxn id="31" idx="2"/>
            <a:endCxn id="11" idx="0"/>
          </p:cNvCxnSpPr>
          <p:nvPr/>
        </p:nvCxnSpPr>
        <p:spPr>
          <a:xfrm>
            <a:off x="4526145" y="3187165"/>
            <a:ext cx="4231" cy="435378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endCxn id="31" idx="0"/>
          </p:cNvCxnSpPr>
          <p:nvPr/>
        </p:nvCxnSpPr>
        <p:spPr>
          <a:xfrm>
            <a:off x="4526145" y="2564430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>
            <a:off x="4526145" y="1952575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4526145" y="4230342"/>
            <a:ext cx="4231" cy="435378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/>
          <p:cNvCxnSpPr/>
          <p:nvPr/>
        </p:nvCxnSpPr>
        <p:spPr>
          <a:xfrm rot="5400000" flipH="1" flipV="1">
            <a:off x="3366868" y="2322136"/>
            <a:ext cx="3773330" cy="1454777"/>
          </a:xfrm>
          <a:prstGeom prst="bentConnector3">
            <a:avLst>
              <a:gd name="adj1" fmla="val -6058"/>
            </a:avLst>
          </a:prstGeom>
          <a:ln w="28575">
            <a:solidFill>
              <a:srgbClr val="808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angular 43"/>
          <p:cNvCxnSpPr>
            <a:stCxn id="11" idx="1"/>
          </p:cNvCxnSpPr>
          <p:nvPr/>
        </p:nvCxnSpPr>
        <p:spPr>
          <a:xfrm rot="10800000" flipH="1">
            <a:off x="3570618" y="1162859"/>
            <a:ext cx="2410304" cy="2770234"/>
          </a:xfrm>
          <a:prstGeom prst="bentConnector4">
            <a:avLst>
              <a:gd name="adj1" fmla="val -26904"/>
              <a:gd name="adj2" fmla="val 100402"/>
            </a:avLst>
          </a:prstGeom>
          <a:ln w="28575">
            <a:solidFill>
              <a:srgbClr val="808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4526145" y="1329840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6FD42D-2633-7949-B060-A315B24C5FDD}"/>
              </a:ext>
            </a:extLst>
          </p:cNvPr>
          <p:cNvSpPr/>
          <p:nvPr/>
        </p:nvSpPr>
        <p:spPr>
          <a:xfrm>
            <a:off x="785087" y="920364"/>
            <a:ext cx="37375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PHVA - RESUMEN</a:t>
            </a:r>
          </a:p>
        </p:txBody>
      </p:sp>
      <p:grpSp>
        <p:nvGrpSpPr>
          <p:cNvPr id="18" name="Agrupar 70">
            <a:extLst>
              <a:ext uri="{FF2B5EF4-FFF2-40B4-BE49-F238E27FC236}">
                <a16:creationId xmlns:a16="http://schemas.microsoft.com/office/drawing/2014/main" id="{CE0195C2-DAEB-F247-8290-AF91AD3BFA5E}"/>
              </a:ext>
            </a:extLst>
          </p:cNvPr>
          <p:cNvGrpSpPr/>
          <p:nvPr/>
        </p:nvGrpSpPr>
        <p:grpSpPr>
          <a:xfrm>
            <a:off x="511902" y="912279"/>
            <a:ext cx="210869" cy="211672"/>
            <a:chOff x="511902" y="912278"/>
            <a:chExt cx="281320" cy="282391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5CF95CE-C47A-6349-82EF-2A367C4D7E0A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B853F5B-4C0A-8446-BDCB-6331B9D0E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6"/>
              <a:ext cx="148937" cy="148937"/>
            </a:xfrm>
            <a:prstGeom prst="rect">
              <a:avLst/>
            </a:prstGeom>
          </p:spPr>
        </p:pic>
      </p:grpSp>
      <p:sp>
        <p:nvSpPr>
          <p:cNvPr id="22" name="Elipse 21">
            <a:extLst>
              <a:ext uri="{FF2B5EF4-FFF2-40B4-BE49-F238E27FC236}">
                <a16:creationId xmlns:a16="http://schemas.microsoft.com/office/drawing/2014/main" id="{96B0046A-B05F-8E4A-AAF1-3772824793AA}"/>
              </a:ext>
            </a:extLst>
          </p:cNvPr>
          <p:cNvSpPr/>
          <p:nvPr/>
        </p:nvSpPr>
        <p:spPr>
          <a:xfrm rot="5400000">
            <a:off x="511500" y="912681"/>
            <a:ext cx="211672" cy="210869"/>
          </a:xfrm>
          <a:prstGeom prst="ellips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B3DD1DC-A997-1C4D-A2D3-DAB984116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92" y="966062"/>
            <a:ext cx="101088" cy="1041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274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DFA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OBJETIVOS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CD7628C-6304-5D4B-BA7D-591238143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7" y="946968"/>
            <a:ext cx="2073162" cy="39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93234 CuadroTexto"/>
          <p:cNvSpPr txBox="1">
            <a:spLocks noChangeArrowheads="1"/>
          </p:cNvSpPr>
          <p:nvPr/>
        </p:nvSpPr>
        <p:spPr bwMode="auto">
          <a:xfrm>
            <a:off x="1116013" y="2251670"/>
            <a:ext cx="15113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PE" altLang="es-PE" sz="16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Modificar parámetros</a:t>
            </a:r>
          </a:p>
        </p:txBody>
      </p:sp>
      <p:sp>
        <p:nvSpPr>
          <p:cNvPr id="11" name="4 Rombo"/>
          <p:cNvSpPr/>
          <p:nvPr/>
        </p:nvSpPr>
        <p:spPr>
          <a:xfrm>
            <a:off x="3570618" y="3622543"/>
            <a:ext cx="1919516" cy="621099"/>
          </a:xfrm>
          <a:prstGeom prst="diamond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Meta alcanzada</a:t>
            </a:r>
          </a:p>
        </p:txBody>
      </p:sp>
      <p:sp>
        <p:nvSpPr>
          <p:cNvPr id="25" name="93235 CuadroTexto"/>
          <p:cNvSpPr txBox="1">
            <a:spLocks noChangeArrowheads="1"/>
          </p:cNvSpPr>
          <p:nvPr/>
        </p:nvSpPr>
        <p:spPr bwMode="auto">
          <a:xfrm>
            <a:off x="2957106" y="3467937"/>
            <a:ext cx="61351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PE" altLang="es-PE" sz="16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NO</a:t>
            </a:r>
          </a:p>
        </p:txBody>
      </p:sp>
      <p:sp>
        <p:nvSpPr>
          <p:cNvPr id="26" name="55 CuadroTexto"/>
          <p:cNvSpPr txBox="1">
            <a:spLocks noChangeArrowheads="1"/>
          </p:cNvSpPr>
          <p:nvPr/>
        </p:nvSpPr>
        <p:spPr bwMode="auto">
          <a:xfrm>
            <a:off x="4671946" y="4248109"/>
            <a:ext cx="61351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PE" altLang="es-PE" sz="1600" b="1" dirty="0">
                <a:latin typeface="Calibri" charset="0"/>
                <a:ea typeface="Calibri" charset="0"/>
                <a:cs typeface="Calibri" charset="0"/>
              </a:rPr>
              <a:t>SI</a:t>
            </a:r>
          </a:p>
        </p:txBody>
      </p:sp>
      <p:sp>
        <p:nvSpPr>
          <p:cNvPr id="27" name="56 CuadroTexto"/>
          <p:cNvSpPr txBox="1">
            <a:spLocks noChangeArrowheads="1"/>
          </p:cNvSpPr>
          <p:nvPr/>
        </p:nvSpPr>
        <p:spPr bwMode="auto">
          <a:xfrm>
            <a:off x="6271308" y="3221122"/>
            <a:ext cx="154351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PE" altLang="es-PE" sz="1600" b="1" dirty="0">
                <a:latin typeface="Calibri" charset="0"/>
                <a:ea typeface="Calibri" charset="0"/>
                <a:cs typeface="Calibri" charset="0"/>
              </a:rPr>
              <a:t>Otro problema o mejora</a:t>
            </a:r>
          </a:p>
        </p:txBody>
      </p:sp>
      <p:sp>
        <p:nvSpPr>
          <p:cNvPr id="28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3952682" y="1682105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Planear</a:t>
            </a:r>
          </a:p>
        </p:txBody>
      </p:sp>
      <p:sp>
        <p:nvSpPr>
          <p:cNvPr id="30" name="Rectángulo redondeado 29"/>
          <p:cNvSpPr/>
          <p:nvPr/>
        </p:nvSpPr>
        <p:spPr>
          <a:xfrm>
            <a:off x="3952682" y="2296317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Hacer</a:t>
            </a:r>
          </a:p>
        </p:txBody>
      </p:sp>
      <p:sp>
        <p:nvSpPr>
          <p:cNvPr id="31" name="Rectángulo redondeado 30"/>
          <p:cNvSpPr/>
          <p:nvPr/>
        </p:nvSpPr>
        <p:spPr>
          <a:xfrm>
            <a:off x="3952682" y="2916695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Verificar</a:t>
            </a:r>
          </a:p>
        </p:txBody>
      </p:sp>
      <p:cxnSp>
        <p:nvCxnSpPr>
          <p:cNvPr id="8" name="Conector recto de flecha 7"/>
          <p:cNvCxnSpPr>
            <a:stCxn id="31" idx="2"/>
            <a:endCxn id="11" idx="0"/>
          </p:cNvCxnSpPr>
          <p:nvPr/>
        </p:nvCxnSpPr>
        <p:spPr>
          <a:xfrm>
            <a:off x="4526145" y="3187165"/>
            <a:ext cx="4231" cy="435378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endCxn id="31" idx="0"/>
          </p:cNvCxnSpPr>
          <p:nvPr/>
        </p:nvCxnSpPr>
        <p:spPr>
          <a:xfrm>
            <a:off x="4526145" y="2564430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>
            <a:off x="4526145" y="1952575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4526145" y="4230342"/>
            <a:ext cx="4231" cy="435378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redondeado 35"/>
          <p:cNvSpPr/>
          <p:nvPr/>
        </p:nvSpPr>
        <p:spPr>
          <a:xfrm>
            <a:off x="3952682" y="4665720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Actuar</a:t>
            </a:r>
          </a:p>
        </p:txBody>
      </p:sp>
      <p:cxnSp>
        <p:nvCxnSpPr>
          <p:cNvPr id="38" name="Conector angular 37"/>
          <p:cNvCxnSpPr>
            <a:stCxn id="36" idx="2"/>
          </p:cNvCxnSpPr>
          <p:nvPr/>
        </p:nvCxnSpPr>
        <p:spPr>
          <a:xfrm rot="5400000" flipH="1" flipV="1">
            <a:off x="3366868" y="2322136"/>
            <a:ext cx="3773330" cy="1454777"/>
          </a:xfrm>
          <a:prstGeom prst="bentConnector3">
            <a:avLst>
              <a:gd name="adj1" fmla="val -6058"/>
            </a:avLst>
          </a:prstGeom>
          <a:ln w="28575">
            <a:solidFill>
              <a:srgbClr val="808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angular 43"/>
          <p:cNvCxnSpPr>
            <a:stCxn id="11" idx="1"/>
          </p:cNvCxnSpPr>
          <p:nvPr/>
        </p:nvCxnSpPr>
        <p:spPr>
          <a:xfrm rot="10800000" flipH="1">
            <a:off x="3570618" y="1162859"/>
            <a:ext cx="2410304" cy="2770234"/>
          </a:xfrm>
          <a:prstGeom prst="bentConnector4">
            <a:avLst>
              <a:gd name="adj1" fmla="val -26904"/>
              <a:gd name="adj2" fmla="val 100402"/>
            </a:avLst>
          </a:prstGeom>
          <a:ln w="28575">
            <a:solidFill>
              <a:srgbClr val="808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4526145" y="1329840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003F67A-07C6-B645-9E44-1A8E05D84748}"/>
              </a:ext>
            </a:extLst>
          </p:cNvPr>
          <p:cNvSpPr/>
          <p:nvPr/>
        </p:nvSpPr>
        <p:spPr>
          <a:xfrm>
            <a:off x="785087" y="920364"/>
            <a:ext cx="37375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PHVA - RESUMEN</a:t>
            </a:r>
          </a:p>
        </p:txBody>
      </p:sp>
      <p:grpSp>
        <p:nvGrpSpPr>
          <p:cNvPr id="21" name="Agrupar 70">
            <a:extLst>
              <a:ext uri="{FF2B5EF4-FFF2-40B4-BE49-F238E27FC236}">
                <a16:creationId xmlns:a16="http://schemas.microsoft.com/office/drawing/2014/main" id="{A24918EB-1AB7-2E43-9AD7-132A01ADF762}"/>
              </a:ext>
            </a:extLst>
          </p:cNvPr>
          <p:cNvGrpSpPr/>
          <p:nvPr/>
        </p:nvGrpSpPr>
        <p:grpSpPr>
          <a:xfrm>
            <a:off x="511902" y="912279"/>
            <a:ext cx="210869" cy="211672"/>
            <a:chOff x="511902" y="912278"/>
            <a:chExt cx="281320" cy="282391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DF989008-9006-5343-8625-5EAA36EBA55E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44A36896-8FB6-394B-8841-93405DBB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6"/>
              <a:ext cx="148937" cy="148937"/>
            </a:xfrm>
            <a:prstGeom prst="rect">
              <a:avLst/>
            </a:prstGeom>
          </p:spPr>
        </p:pic>
      </p:grpSp>
      <p:sp>
        <p:nvSpPr>
          <p:cNvPr id="35" name="Elipse 34">
            <a:extLst>
              <a:ext uri="{FF2B5EF4-FFF2-40B4-BE49-F238E27FC236}">
                <a16:creationId xmlns:a16="http://schemas.microsoft.com/office/drawing/2014/main" id="{6CA332F5-23E5-B442-BFE6-07DE2D569A7C}"/>
              </a:ext>
            </a:extLst>
          </p:cNvPr>
          <p:cNvSpPr/>
          <p:nvPr/>
        </p:nvSpPr>
        <p:spPr>
          <a:xfrm rot="5400000">
            <a:off x="511500" y="912681"/>
            <a:ext cx="211672" cy="210869"/>
          </a:xfrm>
          <a:prstGeom prst="ellips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A2E74C03-2F3E-B94A-8A14-B9D1554A1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92" y="966062"/>
            <a:ext cx="101088" cy="1041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5150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9083" y="917058"/>
            <a:ext cx="8224549" cy="3877985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BLOQUEOS COMUNES EN LOS NEGOCIOS </a:t>
            </a:r>
          </a:p>
          <a:p>
            <a:pPr marL="184150" indent="-184150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Gran “</a:t>
            </a:r>
            <a:r>
              <a:rPr lang="es-MX" sz="280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” HVA – Sobre planeamiento</a:t>
            </a:r>
          </a:p>
          <a:p>
            <a:pPr marL="360363" lvl="1" indent="-176213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El equipo se atraca en el ciclo de planeamiento – Tratan de confirmar las hipótesis en la fase de planeamiento. Lo cierto es que esto se hace en la fase de Verificación.</a:t>
            </a:r>
          </a:p>
          <a:p>
            <a:pPr marL="360363" lvl="1" indent="-176213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84150" indent="-184150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Pequeña “</a:t>
            </a:r>
            <a:r>
              <a:rPr lang="es-MX" sz="120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” HVA – Mínimo planeamiento</a:t>
            </a:r>
          </a:p>
          <a:p>
            <a:pPr marL="360363" lvl="1" indent="-176213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Se olvida la hipótesis experimental: No hay cuestionamiento – por qué?</a:t>
            </a: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84150" indent="-184150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Las cosas funcionan bien por razones mas allá de la comprensión sin conocimiento de qué funciono y por qué.</a:t>
            </a: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84150" indent="-184150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La hipótesis no es validada.</a:t>
            </a:r>
          </a:p>
        </p:txBody>
      </p:sp>
      <p:sp>
        <p:nvSpPr>
          <p:cNvPr id="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483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128" y="917703"/>
            <a:ext cx="3722448" cy="352404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PHVA </a:t>
            </a:r>
            <a:r>
              <a:rPr lang="mr-IN" sz="1600" b="1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 CONCLUSIONES FINALES</a:t>
            </a:r>
          </a:p>
          <a:p>
            <a:pPr marL="179388" indent="-179388">
              <a:buFont typeface="Arial"/>
              <a:buChar char="•"/>
              <a:defRPr/>
            </a:pPr>
            <a:r>
              <a:rPr lang="es-MX" altLang="es-PE" sz="1600" dirty="0">
                <a:latin typeface="Calibri" charset="0"/>
                <a:ea typeface="Calibri" charset="0"/>
                <a:cs typeface="Calibri" charset="0"/>
              </a:rPr>
              <a:t>El ciclo PHVA puede ser un método rápido y efectivo para implementar la Mejora Continua.</a:t>
            </a:r>
          </a:p>
          <a:p>
            <a:pPr marL="179388" indent="-179388">
              <a:buFont typeface="Arial"/>
              <a:buChar char="•"/>
              <a:defRPr/>
            </a:pPr>
            <a:endParaRPr lang="es-MX" altLang="es-PE" sz="1600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Font typeface="Arial"/>
              <a:buChar char="•"/>
              <a:defRPr/>
            </a:pPr>
            <a:r>
              <a:rPr lang="es-MX" altLang="es-PE" sz="1600" b="1" dirty="0">
                <a:latin typeface="Calibri" charset="0"/>
                <a:ea typeface="Calibri" charset="0"/>
                <a:cs typeface="Calibri" charset="0"/>
              </a:rPr>
              <a:t>Cada paso: </a:t>
            </a:r>
            <a:r>
              <a:rPr lang="es-MX" altLang="es-PE" sz="1600" dirty="0">
                <a:latin typeface="Calibri" charset="0"/>
                <a:ea typeface="Calibri" charset="0"/>
                <a:cs typeface="Calibri" charset="0"/>
              </a:rPr>
              <a:t>Planear, Hacer, Verificar, y Actuar son críticos para una implementación consistente de mejoras de procesos exitosos.</a:t>
            </a:r>
          </a:p>
          <a:p>
            <a:pPr marL="179388" indent="-179388">
              <a:buFont typeface="Arial"/>
              <a:buChar char="•"/>
              <a:defRPr/>
            </a:pPr>
            <a:endParaRPr lang="es-MX" altLang="es-PE" sz="1600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Font typeface="Arial"/>
              <a:buChar char="•"/>
              <a:defRPr/>
            </a:pPr>
            <a:r>
              <a:rPr lang="es-MX" altLang="es-PE" sz="1600" dirty="0">
                <a:latin typeface="Calibri" charset="0"/>
                <a:ea typeface="Calibri" charset="0"/>
                <a:cs typeface="Calibri" charset="0"/>
              </a:rPr>
              <a:t>Evita los bloqueos comunes, como la sobre/bajo planeamiento y no validar la hipótesis, incluso ante resultados exitosos. </a:t>
            </a: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n 1" descr="shutterstock_104310852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490344"/>
            <a:ext cx="3924301" cy="4743644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4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PRINCIPIOS </a:t>
            </a:r>
            <a:b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CALIDAD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17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7531" y="917106"/>
            <a:ext cx="5865277" cy="2120581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22250" indent="-22225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ENFOQUE AL CLIENTE</a:t>
            </a: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Determinar quienes son las partes interesadas (clientes).</a:t>
            </a: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Identificar sus necesidades.</a:t>
            </a: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Convertir las necesidades en requisitos.</a:t>
            </a: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Cumplir con estos requisitos.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853443" y="4818193"/>
            <a:ext cx="7437113" cy="415795"/>
            <a:chOff x="503238" y="4818193"/>
            <a:chExt cx="7105688" cy="415795"/>
          </a:xfrm>
        </p:grpSpPr>
        <p:sp>
          <p:nvSpPr>
            <p:cNvPr id="2" name="Rectángulo redondeado 1"/>
            <p:cNvSpPr/>
            <p:nvPr/>
          </p:nvSpPr>
          <p:spPr>
            <a:xfrm>
              <a:off x="503238" y="4818193"/>
              <a:ext cx="1362884" cy="415795"/>
            </a:xfrm>
            <a:prstGeom prst="roundRect">
              <a:avLst>
                <a:gd name="adj" fmla="val 14376"/>
              </a:avLst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MX" sz="1600" b="1">
                  <a:latin typeface="Calibri" charset="0"/>
                  <a:ea typeface="Calibri" charset="0"/>
                  <a:cs typeface="Calibri" charset="0"/>
                </a:rPr>
                <a:t>Empleados</a:t>
              </a:r>
              <a:endParaRPr lang="es-ES" sz="16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1938939" y="4818193"/>
              <a:ext cx="1362884" cy="415795"/>
            </a:xfrm>
            <a:prstGeom prst="roundRect">
              <a:avLst>
                <a:gd name="adj" fmla="val 14376"/>
              </a:avLst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MX" sz="1600" b="1" dirty="0">
                  <a:latin typeface="Calibri" charset="0"/>
                  <a:ea typeface="Calibri" charset="0"/>
                  <a:cs typeface="Calibri" charset="0"/>
                </a:rPr>
                <a:t>Accionistas</a:t>
              </a:r>
              <a:endParaRPr lang="es-ES" sz="16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3374640" y="4818193"/>
              <a:ext cx="1362884" cy="415795"/>
            </a:xfrm>
            <a:prstGeom prst="roundRect">
              <a:avLst>
                <a:gd name="adj" fmla="val 14376"/>
              </a:avLst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MX" sz="1600" b="1" dirty="0">
                  <a:latin typeface="Calibri" charset="0"/>
                  <a:ea typeface="Calibri" charset="0"/>
                  <a:cs typeface="Calibri" charset="0"/>
                </a:rPr>
                <a:t>Clientes</a:t>
              </a:r>
              <a:endParaRPr lang="es-ES" sz="16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Rectángulo redondeado 20"/>
            <p:cNvSpPr/>
            <p:nvPr/>
          </p:nvSpPr>
          <p:spPr>
            <a:xfrm>
              <a:off x="4810341" y="4818193"/>
              <a:ext cx="1362884" cy="415795"/>
            </a:xfrm>
            <a:prstGeom prst="roundRect">
              <a:avLst>
                <a:gd name="adj" fmla="val 14376"/>
              </a:avLst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MX" sz="1600" b="1" dirty="0">
                  <a:latin typeface="Calibri" charset="0"/>
                  <a:ea typeface="Calibri" charset="0"/>
                  <a:cs typeface="Calibri" charset="0"/>
                </a:rPr>
                <a:t>Proveedores</a:t>
              </a:r>
              <a:endParaRPr lang="es-ES" sz="16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Rectángulo redondeado 21"/>
            <p:cNvSpPr/>
            <p:nvPr/>
          </p:nvSpPr>
          <p:spPr>
            <a:xfrm>
              <a:off x="6246042" y="4818193"/>
              <a:ext cx="1362884" cy="415795"/>
            </a:xfrm>
            <a:prstGeom prst="roundRect">
              <a:avLst>
                <a:gd name="adj" fmla="val 14376"/>
              </a:avLst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MX" sz="1600" b="1">
                  <a:latin typeface="Calibri" charset="0"/>
                  <a:ea typeface="Calibri" charset="0"/>
                  <a:cs typeface="Calibri" charset="0"/>
                </a:rPr>
                <a:t>Sociedad</a:t>
              </a:r>
              <a:endParaRPr lang="es-ES" sz="16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r="33544"/>
          <a:stretch/>
        </p:blipFill>
        <p:spPr>
          <a:xfrm>
            <a:off x="853443" y="3144838"/>
            <a:ext cx="1426452" cy="1614621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6108" y="3143438"/>
            <a:ext cx="1426452" cy="1616021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8773" y="3143438"/>
            <a:ext cx="1426453" cy="161602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438" y="3144837"/>
            <a:ext cx="1421479" cy="1614621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129" y="3143438"/>
            <a:ext cx="1431427" cy="1616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2443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7129" y="916704"/>
            <a:ext cx="3885484" cy="2539157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23838" indent="-223838"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LIDERAZGO</a:t>
            </a:r>
          </a:p>
          <a:p>
            <a:pPr marL="403225" indent="-179388">
              <a:buClr>
                <a:srgbClr val="714FA0"/>
              </a:buClr>
              <a:buFont typeface="Arial"/>
              <a:buChar char="•"/>
              <a:tabLst>
                <a:tab pos="398463" algn="l"/>
              </a:tabLst>
              <a:defRPr/>
            </a:pP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Provee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: dirección, claridad en lo que se debe hacer, motivación y recursos.</a:t>
            </a:r>
          </a:p>
          <a:p>
            <a:pPr marL="403225" indent="-179388">
              <a:buClr>
                <a:srgbClr val="714FA0"/>
              </a:buClr>
              <a:buFont typeface="Arial"/>
              <a:buChar char="•"/>
              <a:tabLst>
                <a:tab pos="398463" algn="l"/>
              </a:tabLst>
              <a:defRPr/>
            </a:pP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pPr marL="403225" indent="-179388">
              <a:buClr>
                <a:srgbClr val="714FA0"/>
              </a:buClr>
              <a:buFont typeface="Arial"/>
              <a:buChar char="•"/>
              <a:tabLst>
                <a:tab pos="398463" algn="l"/>
              </a:tabLst>
              <a:defRPr/>
            </a:pP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Debe existir un liderazgo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 a nivel de toda la organización y a nivel de cada proceso.</a:t>
            </a: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223838"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Las personas comprenderán y se sentirán motivadas respecto a las metas de la organización</a:t>
            </a:r>
            <a:r>
              <a:rPr lang="es-MX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s-ES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5750642" y="1444657"/>
            <a:ext cx="2033741" cy="546909"/>
          </a:xfrm>
          <a:prstGeom prst="roundRect">
            <a:avLst>
              <a:gd name="adj" fmla="val 14376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MX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Visión y Misión </a:t>
            </a:r>
            <a:br>
              <a:rPr lang="es-MX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MX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 la Empresa</a:t>
            </a:r>
            <a:endParaRPr lang="es-E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750642" y="2718126"/>
            <a:ext cx="2033741" cy="546909"/>
          </a:xfrm>
          <a:prstGeom prst="roundRect">
            <a:avLst>
              <a:gd name="adj" fmla="val 14376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MX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Política de Calidad</a:t>
            </a:r>
            <a:endParaRPr lang="es-E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750642" y="3987705"/>
            <a:ext cx="2033741" cy="546909"/>
          </a:xfrm>
          <a:prstGeom prst="roundRect">
            <a:avLst>
              <a:gd name="adj" fmla="val 14376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MX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Objetivos de Calidad</a:t>
            </a:r>
            <a:endParaRPr lang="es-E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Flecha abajo 1"/>
          <p:cNvSpPr/>
          <p:nvPr/>
        </p:nvSpPr>
        <p:spPr>
          <a:xfrm>
            <a:off x="6596743" y="2090056"/>
            <a:ext cx="326571" cy="485192"/>
          </a:xfrm>
          <a:prstGeom prst="down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Flecha abajo 16"/>
          <p:cNvSpPr/>
          <p:nvPr/>
        </p:nvSpPr>
        <p:spPr>
          <a:xfrm>
            <a:off x="6604227" y="3383774"/>
            <a:ext cx="326571" cy="485192"/>
          </a:xfrm>
          <a:prstGeom prst="down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986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128" y="917703"/>
            <a:ext cx="3884485" cy="2539157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22250" indent="-222250">
              <a:spcAft>
                <a:spcPts val="600"/>
              </a:spcAft>
              <a:buClr>
                <a:srgbClr val="714FA0"/>
              </a:buClr>
              <a:buFont typeface="+mj-lt"/>
              <a:buAutoNum type="arabicPeriod" startAt="3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PARTICIPACIÓN DE PERSONAL</a:t>
            </a:r>
          </a:p>
          <a:p>
            <a:pPr marL="400050" indent="-176213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Comprendan la importancia de su contribución y función.</a:t>
            </a:r>
          </a:p>
          <a:p>
            <a:pPr marL="400050" indent="-176213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0050" indent="-176213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Todo el personal interviene de alguna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 manera en la satisfacción de los clientes.</a:t>
            </a:r>
          </a:p>
          <a:p>
            <a:pPr marL="400050" indent="-176213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0050" indent="-176213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Hagan suyos los problemas y se sientan responsables de su solución.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pic>
        <p:nvPicPr>
          <p:cNvPr id="7" name="Imagen 6" descr="shutterstock_25931934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493344"/>
            <a:ext cx="3926448" cy="474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5748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6625" y="916200"/>
            <a:ext cx="8235663" cy="2292935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22250" indent="-222250"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ENFOQUE BASADO EN PROCESOS</a:t>
            </a: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Definir las etapas necesarias para producir un producto o entregar un servicio, de tal forma que cada etapa agregue valor.</a:t>
            </a: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Establecer responsabilidades para cada actividad.</a:t>
            </a: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Evaluar los riesgos, las consecuencias y los impactos de las actividades que componen los procesos sobre los clientes, los proveedores, trabajadores y la comunidad.</a:t>
            </a:r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endParaRPr lang="es-ES" alt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8988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1634107" y="1531735"/>
            <a:ext cx="6234561" cy="2974952"/>
            <a:chOff x="2067567" y="1448430"/>
            <a:chExt cx="5415557" cy="2802396"/>
          </a:xfrm>
        </p:grpSpPr>
        <p:sp>
          <p:nvSpPr>
            <p:cNvPr id="2" name="Pentágono 1"/>
            <p:cNvSpPr/>
            <p:nvPr/>
          </p:nvSpPr>
          <p:spPr>
            <a:xfrm>
              <a:off x="2067567" y="1448430"/>
              <a:ext cx="5415557" cy="2802396"/>
            </a:xfrm>
            <a:prstGeom prst="homePlate">
              <a:avLst>
                <a:gd name="adj" fmla="val 32024"/>
              </a:avLst>
            </a:prstGeom>
            <a:noFill/>
            <a:ln w="28575">
              <a:solidFill>
                <a:srgbClr val="8087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" name="Llamada de flecha hacia arriba 2"/>
            <p:cNvSpPr/>
            <p:nvPr/>
          </p:nvSpPr>
          <p:spPr>
            <a:xfrm>
              <a:off x="2224995" y="3447526"/>
              <a:ext cx="745165" cy="503801"/>
            </a:xfrm>
            <a:prstGeom prst="upArrowCallout">
              <a:avLst/>
            </a:prstGeom>
            <a:solidFill>
              <a:srgbClr val="B9E7E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" name="Llamada de flecha hacia arriba 5"/>
            <p:cNvSpPr/>
            <p:nvPr/>
          </p:nvSpPr>
          <p:spPr>
            <a:xfrm>
              <a:off x="3106597" y="3447526"/>
              <a:ext cx="745165" cy="503801"/>
            </a:xfrm>
            <a:prstGeom prst="upArrowCallout">
              <a:avLst/>
            </a:prstGeom>
            <a:solidFill>
              <a:srgbClr val="B9E7E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" name="Llamada de flecha hacia arriba 6"/>
            <p:cNvSpPr/>
            <p:nvPr/>
          </p:nvSpPr>
          <p:spPr>
            <a:xfrm>
              <a:off x="3998692" y="3447526"/>
              <a:ext cx="745165" cy="503801"/>
            </a:xfrm>
            <a:prstGeom prst="upArrowCallout">
              <a:avLst/>
            </a:prstGeom>
            <a:solidFill>
              <a:srgbClr val="B9E7E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" name="Llamada de flecha hacia arriba 7"/>
            <p:cNvSpPr/>
            <p:nvPr/>
          </p:nvSpPr>
          <p:spPr>
            <a:xfrm>
              <a:off x="4896038" y="3447526"/>
              <a:ext cx="745165" cy="503801"/>
            </a:xfrm>
            <a:prstGeom prst="upArrowCallout">
              <a:avLst/>
            </a:prstGeom>
            <a:solidFill>
              <a:srgbClr val="B9E7E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Llamada de flecha hacia arriba 10"/>
            <p:cNvSpPr/>
            <p:nvPr/>
          </p:nvSpPr>
          <p:spPr>
            <a:xfrm>
              <a:off x="5793384" y="3447526"/>
              <a:ext cx="745165" cy="503801"/>
            </a:xfrm>
            <a:prstGeom prst="upArrowCallout">
              <a:avLst/>
            </a:prstGeom>
            <a:solidFill>
              <a:srgbClr val="B9E7E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4642E28-119B-4B67-B136-E55AF7914E2E}"/>
                </a:ext>
              </a:extLst>
            </p:cNvPr>
            <p:cNvSpPr txBox="1"/>
            <p:nvPr/>
          </p:nvSpPr>
          <p:spPr>
            <a:xfrm>
              <a:off x="2627182" y="3612200"/>
              <a:ext cx="3659482" cy="294080"/>
            </a:xfrm>
            <a:prstGeom prst="rect">
              <a:avLst/>
            </a:prstGeom>
            <a:noFill/>
            <a:ln w="285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s-ES" altLang="es-PE" sz="1600" b="1" dirty="0">
                  <a:latin typeface="Calibri" charset="0"/>
                  <a:ea typeface="Calibri" charset="0"/>
                  <a:cs typeface="Calibri" charset="0"/>
                </a:rPr>
                <a:t>Procesos de soporte de la organización.</a:t>
              </a:r>
            </a:p>
          </p:txBody>
        </p:sp>
        <p:sp>
          <p:nvSpPr>
            <p:cNvPr id="4" name="Pentágono 3"/>
            <p:cNvSpPr/>
            <p:nvPr/>
          </p:nvSpPr>
          <p:spPr>
            <a:xfrm>
              <a:off x="2224995" y="2577835"/>
              <a:ext cx="4554946" cy="614560"/>
            </a:xfrm>
            <a:prstGeom prst="homePlate">
              <a:avLst/>
            </a:prstGeom>
            <a:solidFill>
              <a:srgbClr val="DDEEC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4642E28-119B-4B67-B136-E55AF7914E2E}"/>
                </a:ext>
              </a:extLst>
            </p:cNvPr>
            <p:cNvSpPr txBox="1"/>
            <p:nvPr/>
          </p:nvSpPr>
          <p:spPr>
            <a:xfrm>
              <a:off x="2627182" y="2720146"/>
              <a:ext cx="3659482" cy="294080"/>
            </a:xfrm>
            <a:prstGeom prst="rect">
              <a:avLst/>
            </a:prstGeom>
            <a:noFill/>
            <a:ln w="285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s-ES" altLang="es-PE" sz="1600" b="1" dirty="0">
                  <a:latin typeface="Calibri" charset="0"/>
                  <a:ea typeface="Calibri" charset="0"/>
                  <a:cs typeface="Calibri" charset="0"/>
                </a:rPr>
                <a:t>Procesos operativos de la organización</a:t>
              </a:r>
            </a:p>
          </p:txBody>
        </p:sp>
        <p:sp>
          <p:nvSpPr>
            <p:cNvPr id="5" name="Pentágono 4"/>
            <p:cNvSpPr/>
            <p:nvPr/>
          </p:nvSpPr>
          <p:spPr>
            <a:xfrm>
              <a:off x="2224995" y="1810537"/>
              <a:ext cx="1065273" cy="346364"/>
            </a:xfrm>
            <a:prstGeom prst="homePlate">
              <a:avLst/>
            </a:prstGeom>
            <a:solidFill>
              <a:srgbClr val="FBC8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Pentágono 14"/>
            <p:cNvSpPr/>
            <p:nvPr/>
          </p:nvSpPr>
          <p:spPr>
            <a:xfrm>
              <a:off x="3332248" y="1810537"/>
              <a:ext cx="1065273" cy="346364"/>
            </a:xfrm>
            <a:prstGeom prst="homePlate">
              <a:avLst/>
            </a:prstGeom>
            <a:solidFill>
              <a:srgbClr val="FBC8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Pentágono 15"/>
            <p:cNvSpPr/>
            <p:nvPr/>
          </p:nvSpPr>
          <p:spPr>
            <a:xfrm>
              <a:off x="4478846" y="1810537"/>
              <a:ext cx="1065273" cy="346364"/>
            </a:xfrm>
            <a:prstGeom prst="homePlate">
              <a:avLst/>
            </a:prstGeom>
            <a:solidFill>
              <a:srgbClr val="FBC8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Pentágono 16"/>
            <p:cNvSpPr/>
            <p:nvPr/>
          </p:nvSpPr>
          <p:spPr>
            <a:xfrm>
              <a:off x="5620213" y="1810537"/>
              <a:ext cx="1065273" cy="346364"/>
            </a:xfrm>
            <a:prstGeom prst="homePlate">
              <a:avLst/>
            </a:prstGeom>
            <a:solidFill>
              <a:srgbClr val="FBC8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4642E28-119B-4B67-B136-E55AF7914E2E}"/>
                </a:ext>
              </a:extLst>
            </p:cNvPr>
            <p:cNvSpPr txBox="1"/>
            <p:nvPr/>
          </p:nvSpPr>
          <p:spPr>
            <a:xfrm>
              <a:off x="2627182" y="1806660"/>
              <a:ext cx="3659482" cy="318917"/>
            </a:xfrm>
            <a:prstGeom prst="rect">
              <a:avLst/>
            </a:prstGeom>
            <a:noFill/>
            <a:ln w="285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s-ES" altLang="es-PE" sz="1600" b="1" dirty="0">
                  <a:latin typeface="Calibri" charset="0"/>
                  <a:ea typeface="Calibri" charset="0"/>
                  <a:cs typeface="Calibri" charset="0"/>
                </a:rPr>
                <a:t>Procesos estratégicos de la organización</a:t>
              </a:r>
            </a:p>
          </p:txBody>
        </p:sp>
      </p:grpSp>
      <p:sp>
        <p:nvSpPr>
          <p:cNvPr id="2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6625" y="916200"/>
            <a:ext cx="8235663" cy="246221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22250" indent="-222250"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ENFOQUE BASADO EN PROCESOS</a:t>
            </a:r>
            <a:endParaRPr lang="es-ES" alt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ángulo 12"/>
          <p:cNvSpPr/>
          <p:nvPr/>
        </p:nvSpPr>
        <p:spPr>
          <a:xfrm rot="5400000">
            <a:off x="6824303" y="2655304"/>
            <a:ext cx="2974951" cy="727818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PE" sz="1400" dirty="0">
                <a:latin typeface="Calibri" charset="0"/>
                <a:ea typeface="Calibri" charset="0"/>
                <a:cs typeface="Calibri" charset="0"/>
              </a:rPr>
              <a:t>Requisitos satisfechos por</a:t>
            </a:r>
            <a:br>
              <a:rPr lang="es-ES" altLang="es-PE" sz="1400" dirty="0">
                <a:latin typeface="Calibri" charset="0"/>
                <a:ea typeface="Calibri" charset="0"/>
                <a:cs typeface="Calibri" charset="0"/>
              </a:rPr>
            </a:br>
            <a:r>
              <a:rPr lang="es-ES" altLang="es-PE" sz="1400" dirty="0">
                <a:latin typeface="Calibri" charset="0"/>
                <a:ea typeface="Calibri" charset="0"/>
                <a:cs typeface="Calibri" charset="0"/>
              </a:rPr>
              <a:t> las partes interesadas</a:t>
            </a:r>
          </a:p>
        </p:txBody>
      </p:sp>
      <p:sp>
        <p:nvSpPr>
          <p:cNvPr id="26" name="Rectángulo 25"/>
          <p:cNvSpPr/>
          <p:nvPr/>
        </p:nvSpPr>
        <p:spPr>
          <a:xfrm rot="16200000">
            <a:off x="-539402" y="2655305"/>
            <a:ext cx="2974951" cy="727818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PE" sz="1400" dirty="0">
                <a:latin typeface="Calibri" charset="0"/>
                <a:ea typeface="Calibri" charset="0"/>
                <a:cs typeface="Calibri" charset="0"/>
              </a:rPr>
              <a:t>Requisitos esperados por</a:t>
            </a:r>
            <a:br>
              <a:rPr lang="es-ES" altLang="es-PE" sz="1400" dirty="0">
                <a:latin typeface="Calibri" charset="0"/>
                <a:ea typeface="Calibri" charset="0"/>
                <a:cs typeface="Calibri" charset="0"/>
              </a:rPr>
            </a:br>
            <a:r>
              <a:rPr lang="es-ES" altLang="es-PE" sz="1400" dirty="0">
                <a:latin typeface="Calibri" charset="0"/>
                <a:ea typeface="Calibri" charset="0"/>
                <a:cs typeface="Calibri" charset="0"/>
              </a:rPr>
              <a:t> las partes interesadas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559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5854AFB6-3DDD-6644-AA63-4F76D92F6934}"/>
              </a:ext>
            </a:extLst>
          </p:cNvPr>
          <p:cNvSpPr/>
          <p:nvPr/>
        </p:nvSpPr>
        <p:spPr>
          <a:xfrm>
            <a:off x="4048377" y="3684335"/>
            <a:ext cx="999242" cy="999242"/>
          </a:xfrm>
          <a:prstGeom prst="ellips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C86761A-0F0B-0343-AB6C-D72D3F6BB2FB}"/>
              </a:ext>
            </a:extLst>
          </p:cNvPr>
          <p:cNvSpPr/>
          <p:nvPr/>
        </p:nvSpPr>
        <p:spPr>
          <a:xfrm>
            <a:off x="6146276" y="3684335"/>
            <a:ext cx="999242" cy="999242"/>
          </a:xfrm>
          <a:prstGeom prst="ellipse">
            <a:avLst/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CA81A58-19AC-A545-B613-07329373818A}"/>
              </a:ext>
            </a:extLst>
          </p:cNvPr>
          <p:cNvSpPr/>
          <p:nvPr/>
        </p:nvSpPr>
        <p:spPr>
          <a:xfrm>
            <a:off x="2007909" y="3684335"/>
            <a:ext cx="999242" cy="999242"/>
          </a:xfrm>
          <a:prstGeom prst="ellipse">
            <a:avLst/>
          </a:prstGeom>
          <a:solidFill>
            <a:srgbClr val="FF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12569" y="927524"/>
            <a:ext cx="7401607" cy="1308050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22250" indent="-222250">
              <a:spcAft>
                <a:spcPts val="600"/>
              </a:spcAft>
              <a:buFont typeface="+mj-lt"/>
              <a:buAutoNum type="arabicPeriod" startAt="5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ENFOQUE DE SISTEMA PARA LA GESTIÓN</a:t>
            </a:r>
          </a:p>
          <a:p>
            <a:pPr marL="222250"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Los procesos que conforman el sistema de </a:t>
            </a: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Gestión de Calidad deben trabajar de forma integrada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 para alcanzar la Política y Objetivos de Calidad de la empresa.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pPr>
              <a:defRPr/>
            </a:pP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pPr>
              <a:spcBef>
                <a:spcPct val="0"/>
              </a:spcBef>
            </a:pPr>
            <a:endParaRPr lang="es-ES" alt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2141444" y="4913313"/>
            <a:ext cx="489743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MX" sz="1500" b="1" dirty="0">
                <a:solidFill>
                  <a:srgbClr val="000000"/>
                </a:solidFill>
              </a:rPr>
              <a:t>Cada proceso debe satisfacer sus clientes internos</a:t>
            </a:r>
            <a:endParaRPr lang="es-ES" sz="1500" b="1" dirty="0">
              <a:solidFill>
                <a:srgbClr val="000000"/>
              </a:solidFill>
            </a:endParaRPr>
          </a:p>
        </p:txBody>
      </p:sp>
      <p:sp>
        <p:nvSpPr>
          <p:cNvPr id="2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2" name="Rectángulo redondeado 1"/>
          <p:cNvSpPr/>
          <p:nvPr/>
        </p:nvSpPr>
        <p:spPr>
          <a:xfrm rot="5400000">
            <a:off x="506487" y="2556183"/>
            <a:ext cx="1103953" cy="389729"/>
          </a:xfrm>
          <a:prstGeom prst="roundRect">
            <a:avLst>
              <a:gd name="adj" fmla="val 16667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 dirty="0">
                <a:latin typeface="Calibri" charset="0"/>
                <a:ea typeface="Calibri" charset="0"/>
                <a:cs typeface="Calibri" charset="0"/>
              </a:rPr>
              <a:t>CLIENTE</a:t>
            </a:r>
          </a:p>
        </p:txBody>
      </p:sp>
      <p:sp>
        <p:nvSpPr>
          <p:cNvPr id="27" name="Rectángulo redondeado 26"/>
          <p:cNvSpPr/>
          <p:nvPr/>
        </p:nvSpPr>
        <p:spPr>
          <a:xfrm>
            <a:off x="1848759" y="2564718"/>
            <a:ext cx="1331056" cy="389729"/>
          </a:xfrm>
          <a:prstGeom prst="roundRect">
            <a:avLst>
              <a:gd name="adj" fmla="val 16667"/>
            </a:avLst>
          </a:prstGeom>
          <a:solidFill>
            <a:srgbClr val="FF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A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ángulo redondeado 27"/>
          <p:cNvSpPr/>
          <p:nvPr/>
        </p:nvSpPr>
        <p:spPr>
          <a:xfrm>
            <a:off x="3906472" y="2564718"/>
            <a:ext cx="1331056" cy="389729"/>
          </a:xfrm>
          <a:prstGeom prst="roundRect">
            <a:avLst>
              <a:gd name="adj" fmla="val 16667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B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Rectángulo redondeado 28"/>
          <p:cNvSpPr/>
          <p:nvPr/>
        </p:nvSpPr>
        <p:spPr>
          <a:xfrm>
            <a:off x="5964185" y="2564718"/>
            <a:ext cx="1331056" cy="389729"/>
          </a:xfrm>
          <a:prstGeom prst="roundRect">
            <a:avLst>
              <a:gd name="adj" fmla="val 16667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C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Rectángulo redondeado 29"/>
          <p:cNvSpPr/>
          <p:nvPr/>
        </p:nvSpPr>
        <p:spPr>
          <a:xfrm rot="5400000">
            <a:off x="7530662" y="2556185"/>
            <a:ext cx="1103954" cy="389729"/>
          </a:xfrm>
          <a:prstGeom prst="roundRect">
            <a:avLst>
              <a:gd name="adj" fmla="val 16667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 dirty="0">
                <a:latin typeface="Calibri" charset="0"/>
                <a:ea typeface="Calibri" charset="0"/>
                <a:cs typeface="Calibri" charset="0"/>
              </a:rPr>
              <a:t>CLIENTE</a:t>
            </a:r>
          </a:p>
        </p:txBody>
      </p:sp>
      <p:sp>
        <p:nvSpPr>
          <p:cNvPr id="3" name="Flecha derecha 2"/>
          <p:cNvSpPr/>
          <p:nvPr/>
        </p:nvSpPr>
        <p:spPr>
          <a:xfrm>
            <a:off x="1328603" y="2650118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Flecha derecha 30"/>
          <p:cNvSpPr/>
          <p:nvPr/>
        </p:nvSpPr>
        <p:spPr>
          <a:xfrm>
            <a:off x="3322151" y="2650118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Flecha derecha 31"/>
          <p:cNvSpPr/>
          <p:nvPr/>
        </p:nvSpPr>
        <p:spPr>
          <a:xfrm>
            <a:off x="5379864" y="2650118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Flecha derecha 32"/>
          <p:cNvSpPr/>
          <p:nvPr/>
        </p:nvSpPr>
        <p:spPr>
          <a:xfrm>
            <a:off x="7370515" y="2650118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Rectángulo redondeado 33"/>
          <p:cNvSpPr/>
          <p:nvPr/>
        </p:nvSpPr>
        <p:spPr>
          <a:xfrm>
            <a:off x="1848759" y="3918952"/>
            <a:ext cx="1331056" cy="47513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Sub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A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906472" y="3918952"/>
            <a:ext cx="1331056" cy="47513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Sub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B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964185" y="3918952"/>
            <a:ext cx="1331056" cy="47513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Sub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C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Flecha derecha 36"/>
          <p:cNvSpPr/>
          <p:nvPr/>
        </p:nvSpPr>
        <p:spPr>
          <a:xfrm>
            <a:off x="3322151" y="4047053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Flecha derecha 37"/>
          <p:cNvSpPr/>
          <p:nvPr/>
        </p:nvSpPr>
        <p:spPr>
          <a:xfrm>
            <a:off x="5379864" y="4047053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Flecha derecha 38"/>
          <p:cNvSpPr/>
          <p:nvPr/>
        </p:nvSpPr>
        <p:spPr>
          <a:xfrm>
            <a:off x="1328602" y="4047053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ángulo redondeado 3"/>
          <p:cNvSpPr/>
          <p:nvPr/>
        </p:nvSpPr>
        <p:spPr>
          <a:xfrm>
            <a:off x="684213" y="2055008"/>
            <a:ext cx="7806644" cy="1399592"/>
          </a:xfrm>
          <a:prstGeom prst="roundRect">
            <a:avLst>
              <a:gd name="adj" fmla="val 5395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722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object 7"/>
          <p:cNvSpPr txBox="1"/>
          <p:nvPr/>
        </p:nvSpPr>
        <p:spPr>
          <a:xfrm>
            <a:off x="1282298" y="918372"/>
            <a:ext cx="5521727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s-PE" sz="1400">
                <a:latin typeface="Calibri" charset="0"/>
                <a:ea typeface="Calibri" charset="0"/>
                <a:cs typeface="Calibri" charset="0"/>
              </a:rPr>
              <a:t>Explicar qué es Gestión de la Calidad.</a:t>
            </a:r>
          </a:p>
          <a:p>
            <a:pPr lvl="0"/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Conocer y aplicar el ciclo de Mejora Continua o PHVA.</a:t>
            </a:r>
          </a:p>
          <a:p>
            <a:pPr lvl="0"/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Conocer y aplicar los Principios de la Calidad.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0" y="3050921"/>
            <a:ext cx="1689027" cy="218306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963636"/>
            <a:ext cx="118814" cy="12136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1394583"/>
            <a:ext cx="118814" cy="12136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1822355"/>
            <a:ext cx="118814" cy="12136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4120CFE4-DEDD-7C47-9550-7FA05D18DD32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OBJETIVOS </a:t>
            </a:r>
          </a:p>
        </p:txBody>
      </p:sp>
    </p:spTree>
    <p:extLst>
      <p:ext uri="{BB962C8B-B14F-4D97-AF65-F5344CB8AC3E}">
        <p14:creationId xmlns:p14="http://schemas.microsoft.com/office/powerpoint/2010/main" val="97901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15" y="1219258"/>
            <a:ext cx="4692598" cy="3700448"/>
          </a:xfrm>
          <a:prstGeom prst="rect">
            <a:avLst/>
          </a:prstGeom>
        </p:spPr>
      </p:pic>
      <p:sp>
        <p:nvSpPr>
          <p:cNvPr id="10" name="Rectangle 5"/>
          <p:cNvSpPr/>
          <p:nvPr/>
        </p:nvSpPr>
        <p:spPr>
          <a:xfrm>
            <a:off x="503238" y="920264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2250" indent="-222250">
              <a:buFont typeface="+mj-lt"/>
              <a:buAutoNum type="arabicPeriod" startAt="6"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MEJORA CONTINUA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15734" y="1429833"/>
            <a:ext cx="2524125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s-MX" sz="15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ACTUAR:</a:t>
            </a:r>
          </a:p>
          <a:p>
            <a:pPr eaLnBrk="1" hangingPunct="1">
              <a:defRPr/>
            </a:pPr>
            <a:r>
              <a:rPr lang="es-MX" sz="1500" dirty="0">
                <a:latin typeface="Calibri" charset="0"/>
                <a:ea typeface="Calibri" charset="0"/>
                <a:cs typeface="Calibri" charset="0"/>
              </a:rPr>
              <a:t>Tomar acciones para mejorar continuamente el desempeño</a:t>
            </a:r>
            <a:endParaRPr lang="es-E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15734" y="3409112"/>
            <a:ext cx="22044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s-MX" sz="1500" b="1" dirty="0">
                <a:solidFill>
                  <a:srgbClr val="808799"/>
                </a:solidFill>
                <a:latin typeface="Calibri" charset="0"/>
                <a:ea typeface="Calibri" charset="0"/>
                <a:cs typeface="Calibri" charset="0"/>
              </a:rPr>
              <a:t>VERIFICAR:</a:t>
            </a:r>
          </a:p>
          <a:p>
            <a:pPr eaLnBrk="1" hangingPunct="1">
              <a:defRPr/>
            </a:pPr>
            <a:r>
              <a:rPr lang="es-MX" sz="1500" dirty="0">
                <a:latin typeface="Calibri" charset="0"/>
                <a:ea typeface="Calibri" charset="0"/>
                <a:cs typeface="Calibri" charset="0"/>
              </a:rPr>
              <a:t>Monitorear y medir el proceso y el producto, y reportar los resultados</a:t>
            </a:r>
            <a:endParaRPr lang="es-E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423240" y="3409112"/>
            <a:ext cx="2057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s-MX" sz="1500" b="1" dirty="0">
                <a:solidFill>
                  <a:srgbClr val="FF7828"/>
                </a:solidFill>
                <a:latin typeface="Calibri" charset="0"/>
                <a:ea typeface="Calibri" charset="0"/>
                <a:cs typeface="Calibri" charset="0"/>
              </a:rPr>
              <a:t>HACER:</a:t>
            </a:r>
          </a:p>
          <a:p>
            <a:pPr eaLnBrk="1" hangingPunct="1">
              <a:defRPr/>
            </a:pPr>
            <a:r>
              <a:rPr lang="es-MX" sz="1500" dirty="0">
                <a:latin typeface="Calibri" charset="0"/>
                <a:ea typeface="Calibri" charset="0"/>
                <a:cs typeface="Calibri" charset="0"/>
              </a:rPr>
              <a:t>Implementar los procesos                     </a:t>
            </a:r>
            <a:endParaRPr lang="es-E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356371" y="1429833"/>
            <a:ext cx="2319317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s-MX" sz="15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PLANEAR:</a:t>
            </a:r>
            <a:r>
              <a:rPr lang="es-MX" sz="1500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eaLnBrk="1" hangingPunct="1">
              <a:defRPr/>
            </a:pPr>
            <a:r>
              <a:rPr lang="es-MX" sz="1500" dirty="0">
                <a:latin typeface="Calibri" charset="0"/>
                <a:ea typeface="Calibri" charset="0"/>
                <a:cs typeface="Calibri" charset="0"/>
              </a:rPr>
              <a:t>Establecer los objetivos y procesos necesarios para lograr los resultados de acuerdo a los requerimientos del cliente y las políticas de </a:t>
            </a:r>
            <a:br>
              <a:rPr lang="es-MX" sz="1500" dirty="0">
                <a:latin typeface="Calibri" charset="0"/>
                <a:ea typeface="Calibri" charset="0"/>
                <a:cs typeface="Calibri" charset="0"/>
              </a:rPr>
            </a:br>
            <a:r>
              <a:rPr lang="es-MX" sz="1500" dirty="0">
                <a:latin typeface="Calibri" charset="0"/>
                <a:ea typeface="Calibri" charset="0"/>
                <a:cs typeface="Calibri" charset="0"/>
              </a:rPr>
              <a:t>la empresa</a:t>
            </a:r>
            <a:endParaRPr lang="es-E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3237" y="4953387"/>
            <a:ext cx="8172451" cy="276999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MX" sz="1200" dirty="0">
                <a:latin typeface="Calibri"/>
                <a:cs typeface="Calibri"/>
              </a:rPr>
              <a:t>La mejora continua es un método de trabajo permanente de la organización, que se aplica a todos los procesos.</a:t>
            </a:r>
            <a:endParaRPr lang="es-ES" sz="1200" dirty="0">
              <a:latin typeface="Calibri"/>
              <a:cs typeface="Calibri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12" name="Rectangle 5"/>
          <p:cNvSpPr/>
          <p:nvPr/>
        </p:nvSpPr>
        <p:spPr>
          <a:xfrm>
            <a:off x="3499128" y="2016472"/>
            <a:ext cx="78377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ACTUAR</a:t>
            </a:r>
          </a:p>
        </p:txBody>
      </p:sp>
      <p:sp>
        <p:nvSpPr>
          <p:cNvPr id="13" name="Rectangle 5"/>
          <p:cNvSpPr/>
          <p:nvPr/>
        </p:nvSpPr>
        <p:spPr>
          <a:xfrm>
            <a:off x="5032624" y="2262693"/>
            <a:ext cx="84585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PLANEAR</a:t>
            </a:r>
            <a:endParaRPr lang="en-U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4751388" y="3870777"/>
            <a:ext cx="84585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HACER</a:t>
            </a:r>
            <a:endParaRPr lang="en-U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3103339" y="3584862"/>
            <a:ext cx="90177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VERIFICAR</a:t>
            </a:r>
            <a:endParaRPr lang="en-U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6363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681" y="918256"/>
            <a:ext cx="8235663" cy="569387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22250" indent="-222250">
              <a:spcAft>
                <a:spcPts val="600"/>
              </a:spcAft>
              <a:buFont typeface="+mj-lt"/>
              <a:buAutoNum type="arabicPeriod" startAt="7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TOMA DE DESICIONES BASADAS EN LOS HECHOS</a:t>
            </a:r>
          </a:p>
          <a:p>
            <a:pPr indent="222250"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Los datos se dividen principalmente en 4 aspectos:</a:t>
            </a:r>
          </a:p>
        </p:txBody>
      </p:sp>
      <p:sp>
        <p:nvSpPr>
          <p:cNvPr id="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500798" y="1773042"/>
            <a:ext cx="400830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Asegurar que los datos y la información son suficientemente exactos y confiables.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85719" y="1684846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" name="Conector recto 6"/>
          <p:cNvCxnSpPr>
            <a:stCxn id="9" idx="4"/>
            <a:endCxn id="26" idx="0"/>
          </p:cNvCxnSpPr>
          <p:nvPr/>
        </p:nvCxnSpPr>
        <p:spPr>
          <a:xfrm>
            <a:off x="1286397" y="1970419"/>
            <a:ext cx="0" cy="2257624"/>
          </a:xfrm>
          <a:prstGeom prst="line">
            <a:avLst/>
          </a:prstGeom>
          <a:ln>
            <a:solidFill>
              <a:srgbClr val="7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/>
          <p:cNvGrpSpPr/>
          <p:nvPr/>
        </p:nvGrpSpPr>
        <p:grpSpPr>
          <a:xfrm>
            <a:off x="1216001" y="1830161"/>
            <a:ext cx="140792" cy="140258"/>
            <a:chOff x="3427964" y="2244682"/>
            <a:chExt cx="225891" cy="225034"/>
          </a:xfrm>
        </p:grpSpPr>
        <p:sp>
          <p:nvSpPr>
            <p:cNvPr id="9" name="Elipse 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Elipse 1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11"/>
          <p:cNvSpPr/>
          <p:nvPr/>
        </p:nvSpPr>
        <p:spPr>
          <a:xfrm>
            <a:off x="1500798" y="2488565"/>
            <a:ext cx="400830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Analizar los datos y la información empleando métodos validos.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685719" y="2400369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Agrupar 14"/>
          <p:cNvGrpSpPr/>
          <p:nvPr/>
        </p:nvGrpSpPr>
        <p:grpSpPr>
          <a:xfrm>
            <a:off x="1216001" y="2545684"/>
            <a:ext cx="140792" cy="140258"/>
            <a:chOff x="3427964" y="2244682"/>
            <a:chExt cx="225891" cy="225034"/>
          </a:xfrm>
        </p:grpSpPr>
        <p:sp>
          <p:nvSpPr>
            <p:cNvPr id="16" name="Elipse 15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Elipse 1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8" name="Rectángulo 17"/>
          <p:cNvSpPr/>
          <p:nvPr/>
        </p:nvSpPr>
        <p:spPr>
          <a:xfrm>
            <a:off x="1500798" y="3202992"/>
            <a:ext cx="400830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Tomar decisiones y acciones basadas en el análisis de los hechos, equilibradas con la experiencia y la intuición.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85719" y="3114796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" name="Agrupar 19"/>
          <p:cNvGrpSpPr/>
          <p:nvPr/>
        </p:nvGrpSpPr>
        <p:grpSpPr>
          <a:xfrm>
            <a:off x="1216001" y="3260111"/>
            <a:ext cx="140792" cy="140258"/>
            <a:chOff x="3427964" y="2244682"/>
            <a:chExt cx="225891" cy="225034"/>
          </a:xfrm>
        </p:grpSpPr>
        <p:sp>
          <p:nvSpPr>
            <p:cNvPr id="21" name="Elipse 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Elipse 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3" name="Rectángulo 22"/>
          <p:cNvSpPr/>
          <p:nvPr/>
        </p:nvSpPr>
        <p:spPr>
          <a:xfrm>
            <a:off x="1500798" y="4170924"/>
            <a:ext cx="400830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Permitir la trazabilidad de las actividades </a:t>
            </a:r>
            <a:br>
              <a:rPr lang="es-MX" sz="1600" dirty="0">
                <a:latin typeface="Calibri" charset="0"/>
                <a:ea typeface="Calibri" charset="0"/>
                <a:cs typeface="Calibri" charset="0"/>
              </a:rPr>
            </a:b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para poder identificar el origen de errores y plantear soluciones.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5719" y="4082728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04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5" name="Agrupar 24"/>
          <p:cNvGrpSpPr/>
          <p:nvPr/>
        </p:nvGrpSpPr>
        <p:grpSpPr>
          <a:xfrm>
            <a:off x="1216001" y="4228043"/>
            <a:ext cx="140792" cy="140258"/>
            <a:chOff x="3427964" y="2244682"/>
            <a:chExt cx="225891" cy="225034"/>
          </a:xfrm>
        </p:grpSpPr>
        <p:sp>
          <p:nvSpPr>
            <p:cNvPr id="26" name="Elipse 25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Elipse 2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07" y="1535702"/>
            <a:ext cx="3634893" cy="363489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147249" y="5346441"/>
            <a:ext cx="1597095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674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g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93" y="1351027"/>
            <a:ext cx="6820440" cy="3789134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592388" y="4956989"/>
            <a:ext cx="39563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MX" sz="1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Las decisiones deben basarse en el análisis de datos</a:t>
            </a:r>
            <a:endParaRPr lang="es-ES" sz="12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681" y="918256"/>
            <a:ext cx="8235663" cy="246221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22250" indent="-222250">
              <a:buFont typeface="+mj-lt"/>
              <a:buAutoNum type="arabicPeriod" startAt="7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TOMA DE DESICIONES BASADAS EN LOS HECHOS</a:t>
            </a:r>
            <a:endParaRPr lang="es-MX" sz="1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017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11419" y="927901"/>
            <a:ext cx="4054329" cy="4016484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22250" indent="-222250">
              <a:spcAft>
                <a:spcPts val="600"/>
              </a:spcAft>
              <a:buFont typeface="+mj-lt"/>
              <a:buAutoNum type="arabicPeriod" startAt="8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RELACIONES BENEFICIOSAS CON </a:t>
            </a:r>
            <a:b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LOS PROVEEDORES</a:t>
            </a:r>
          </a:p>
          <a:p>
            <a:pPr marL="231775" indent="-222250">
              <a:buClr>
                <a:srgbClr val="714FA0"/>
              </a:buClr>
              <a:buFont typeface="Arial" charset="0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Una organización y sus proveedores son interdependientes.</a:t>
            </a:r>
          </a:p>
          <a:p>
            <a:pPr marL="231775" indent="-222250">
              <a:buClr>
                <a:srgbClr val="714FA0"/>
              </a:buClr>
              <a:buFont typeface="Arial" charset="0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231775" indent="-222250">
              <a:buClr>
                <a:srgbClr val="714FA0"/>
              </a:buClr>
              <a:buFont typeface="Arial" charset="0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Una relación mutuamente beneficiosa aumenta la habilidad de ambos de </a:t>
            </a:r>
            <a:br>
              <a:rPr lang="es-MX" sz="1600" dirty="0">
                <a:latin typeface="Calibri" charset="0"/>
                <a:ea typeface="Calibri" charset="0"/>
                <a:cs typeface="Calibri" charset="0"/>
              </a:rPr>
            </a:b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crear valor.</a:t>
            </a:r>
          </a:p>
          <a:p>
            <a:pPr marL="231775" indent="-222250"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54025" indent="-222250">
              <a:buClr>
                <a:srgbClr val="714FA0"/>
              </a:buClr>
              <a:buFont typeface="Arial" charset="0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Definir criterios de evaluación y selección.</a:t>
            </a:r>
          </a:p>
          <a:p>
            <a:pPr marL="454025" indent="-222250">
              <a:buClr>
                <a:srgbClr val="714FA0"/>
              </a:buClr>
              <a:buFont typeface="Arial" charset="0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54025" indent="-222250">
              <a:buClr>
                <a:srgbClr val="714FA0"/>
              </a:buClr>
              <a:buFont typeface="Arial" charset="0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Definir métodos para verificar los suministros y servicios.</a:t>
            </a:r>
          </a:p>
          <a:p>
            <a:pPr marL="454025" indent="-222250">
              <a:buClr>
                <a:srgbClr val="714FA0"/>
              </a:buClr>
              <a:buFont typeface="Arial" charset="0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54025" indent="-222250">
              <a:buClr>
                <a:srgbClr val="714FA0"/>
              </a:buClr>
              <a:buFont typeface="Arial" charset="0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Analizar resultados y tendencias en el desempeño de los proveedores.</a:t>
            </a:r>
          </a:p>
        </p:txBody>
      </p:sp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490344"/>
            <a:ext cx="3924300" cy="4743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0359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A495D6D-73E7-D64C-AD5A-8212D6B1E2F3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82CC9F8-A9FF-BF41-B987-57AFB7D160FE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CD7628C-6304-5D4B-BA7D-59123814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7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bject 7"/>
          <p:cNvSpPr txBox="1"/>
          <p:nvPr/>
        </p:nvSpPr>
        <p:spPr>
          <a:xfrm>
            <a:off x="1279545" y="912813"/>
            <a:ext cx="5036414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Gestión de empresa y Gestión de la calidad.</a:t>
            </a:r>
          </a:p>
          <a:p>
            <a:pPr lvl="0"/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El despliegue del ciclo de Mejora Continua o Ciclo PHVA brinda soluciones que permitan mantener la competitividad de los productos y servicios, mejorar la calidad, reducir los costos, mejorar la productividad, reducir los precios, aumentar la participación de mercado y supervivencia de la empresa, proveer nuevos puestos de trabajo y aumentar la rentabilidad de la empresa.</a:t>
            </a:r>
          </a:p>
          <a:p>
            <a:pPr lvl="0"/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Los principios de la calidad son la base para los sistemas de gestión de la calidad.</a:t>
            </a:r>
            <a:endParaRPr lang="es-PE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384073"/>
            <a:ext cx="114138" cy="117546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886582"/>
            <a:ext cx="114138" cy="117546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75E7E9DA-2FEC-324D-BA21-5BD974A7E36F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</p:spTree>
    <p:extLst>
      <p:ext uri="{BB962C8B-B14F-4D97-AF65-F5344CB8AC3E}">
        <p14:creationId xmlns:p14="http://schemas.microsoft.com/office/powerpoint/2010/main" val="142543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9F27E8-E0F0-CF48-B2E7-A2617B9B1DEA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D7628C-6304-5D4B-BA7D-591238143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76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object 7"/>
          <p:cNvSpPr txBox="1"/>
          <p:nvPr/>
        </p:nvSpPr>
        <p:spPr>
          <a:xfrm>
            <a:off x="1279009" y="917823"/>
            <a:ext cx="5329181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http://www.iso.org/iso/home.htm</a:t>
            </a:r>
            <a:endParaRPr lang="es-PE" sz="14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s-ES" sz="14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http://asq.org/index.aspx</a:t>
            </a:r>
            <a:endParaRPr lang="es-PE" sz="14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s-ES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Norma ISO 9001:2008 Sistemas de Gestión de la Calidad</a:t>
            </a:r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endParaRPr lang="es-ES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Amparo Zapata </a:t>
            </a:r>
            <a:r>
              <a:rPr lang="es-ES_tradnl" sz="1400" dirty="0" err="1">
                <a:latin typeface="Calibri" charset="0"/>
                <a:ea typeface="Calibri" charset="0"/>
                <a:cs typeface="Calibri" charset="0"/>
              </a:rPr>
              <a:t>Gomez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(2015). “Ciclo de la Calidad PHVA”. (1 </a:t>
            </a:r>
            <a:r>
              <a:rPr lang="es-ES" sz="1400" baseline="30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ed.) Bogotá: Editorial Universidad Nacional de Colombia</a:t>
            </a:r>
            <a:endParaRPr lang="es-PE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401370"/>
            <a:ext cx="103867" cy="1069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827604"/>
            <a:ext cx="103867" cy="1069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257481"/>
            <a:ext cx="103867" cy="106967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6DB354E8-DF4E-DF48-919F-042C6E058CC5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1742401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buSzPct val="80000"/>
            </a:pPr>
            <a:r>
              <a:rPr lang="es-ES" sz="2800" dirty="0">
                <a:solidFill>
                  <a:srgbClr val="FFFFFF"/>
                </a:solidFill>
                <a:latin typeface="Graphik Regular" charset="0"/>
                <a:ea typeface="Graphik Regular" charset="0"/>
                <a:cs typeface="Graphik Regular" charset="0"/>
              </a:rPr>
              <a:t>GESTIÓN DE </a:t>
            </a:r>
            <a:br>
              <a:rPr lang="es-ES" sz="2800" b="1" dirty="0">
                <a:solidFill>
                  <a:srgbClr val="FFFFFF"/>
                </a:solidFill>
                <a:latin typeface="Graphik Bold" charset="0"/>
                <a:ea typeface="Graphik Bold" charset="0"/>
                <a:cs typeface="Graphik Bold" charset="0"/>
              </a:rPr>
            </a:br>
            <a:r>
              <a:rPr lang="es-ES" sz="2800" b="1" dirty="0">
                <a:solidFill>
                  <a:srgbClr val="FFFFFF"/>
                </a:solidFill>
                <a:latin typeface="Graphik Bold" charset="0"/>
                <a:ea typeface="Graphik Bold" charset="0"/>
                <a:cs typeface="Graphik Bold" charset="0"/>
              </a:rPr>
              <a:t>LA CALIDAD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513961" y="921436"/>
            <a:ext cx="3339582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ORGANIZACIÓN INTERNACIONAL </a:t>
            </a:r>
            <a:br>
              <a:rPr lang="en-US" sz="1600" b="1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DE NORMALIZACIÓN</a:t>
            </a:r>
          </a:p>
          <a:p>
            <a:pPr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Gestión es la </a:t>
            </a: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organización, la dirección y el control 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 los recursos de una empresa para el logro de sus objetivos.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n 1" descr="shutterstock_70538031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493344"/>
            <a:ext cx="3924301" cy="4740644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374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512974" y="922144"/>
            <a:ext cx="3879639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GESTIÓN EMPRESARIAL ESTRATÉGICA</a:t>
            </a:r>
          </a:p>
          <a:p>
            <a:pPr marL="184150" indent="-184150">
              <a:buFont typeface="Arial" charset="0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Se puede definir como el conjunto de elementos necesarios para dirigir una organización hacia su desarrollo sostenible, satisfaciendo las necesidades y expectativas de sus partes interesadas.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n 1" descr="shutterstock_103958976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497276"/>
            <a:ext cx="3924300" cy="4736711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62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12569" y="922144"/>
            <a:ext cx="8163119" cy="907941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GESTIÓN EMPRESARIAL ESTRATÉGICA </a:t>
            </a:r>
          </a:p>
          <a:p>
            <a:pPr>
              <a:defRPr/>
            </a:pPr>
            <a:r>
              <a:rPr lang="es-MX" sz="1300" u="sng" dirty="0">
                <a:latin typeface="Calibri" charset="0"/>
                <a:ea typeface="Calibri" charset="0"/>
                <a:cs typeface="Calibri" charset="0"/>
              </a:rPr>
              <a:t>PARTES INTERESADAS (STAKEHOLDERS): </a:t>
            </a:r>
            <a:r>
              <a:rPr lang="es-MX" sz="1300" dirty="0">
                <a:latin typeface="Calibri" charset="0"/>
                <a:ea typeface="Calibri" charset="0"/>
                <a:cs typeface="Calibri" charset="0"/>
              </a:rPr>
              <a:t>Individuos u otras partes interesadas que aportan valor a la organización o que, de otro modo, están interesadas en las actividades de la organización o afectadas por ellas.</a:t>
            </a:r>
          </a:p>
          <a:p>
            <a:pPr>
              <a:defRPr/>
            </a:pPr>
            <a:r>
              <a:rPr lang="es-MX" sz="1300" dirty="0">
                <a:latin typeface="Calibri" charset="0"/>
                <a:ea typeface="Calibri" charset="0"/>
                <a:cs typeface="Calibri" charset="0"/>
              </a:rPr>
              <a:t>ISO 9004:2009</a:t>
            </a:r>
            <a:endParaRPr lang="es-ES" sz="13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  <p:sp>
        <p:nvSpPr>
          <p:cNvPr id="7" name="Elipse 6"/>
          <p:cNvSpPr/>
          <p:nvPr/>
        </p:nvSpPr>
        <p:spPr>
          <a:xfrm>
            <a:off x="3307332" y="2460073"/>
            <a:ext cx="2416764" cy="2461937"/>
          </a:xfrm>
          <a:prstGeom prst="ellipse">
            <a:avLst/>
          </a:prstGeom>
          <a:noFill/>
          <a:ln w="25400">
            <a:solidFill>
              <a:srgbClr val="808799">
                <a:alpha val="54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redondeado 7"/>
          <p:cNvSpPr/>
          <p:nvPr/>
        </p:nvSpPr>
        <p:spPr>
          <a:xfrm>
            <a:off x="1484467" y="2277767"/>
            <a:ext cx="1820185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00B1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Proveedores</a:t>
            </a:r>
          </a:p>
        </p:txBody>
      </p:sp>
      <p:sp>
        <p:nvSpPr>
          <p:cNvPr id="9" name="Elipse 8"/>
          <p:cNvSpPr/>
          <p:nvPr/>
        </p:nvSpPr>
        <p:spPr>
          <a:xfrm>
            <a:off x="2668248" y="2264274"/>
            <a:ext cx="709324" cy="706632"/>
          </a:xfrm>
          <a:prstGeom prst="ellipse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redondeado 10"/>
          <p:cNvSpPr/>
          <p:nvPr/>
        </p:nvSpPr>
        <p:spPr>
          <a:xfrm>
            <a:off x="1170046" y="3228255"/>
            <a:ext cx="1820185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8EC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</a:pPr>
            <a:r>
              <a:rPr lang="es-PE" sz="1400" b="1" dirty="0">
                <a:solidFill>
                  <a:srgbClr val="92C24E"/>
                </a:solidFill>
                <a:latin typeface="Calibri" charset="0"/>
                <a:ea typeface="Calibri" charset="0"/>
                <a:cs typeface="Calibri" charset="0"/>
              </a:rPr>
              <a:t>Comunidad</a:t>
            </a:r>
            <a:endParaRPr lang="es-ES_tradnl" sz="1400" dirty="0">
              <a:solidFill>
                <a:srgbClr val="92C24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2353828" y="3214762"/>
            <a:ext cx="709324" cy="706632"/>
          </a:xfrm>
          <a:prstGeom prst="ellipse">
            <a:avLst/>
          </a:prstGeom>
          <a:solidFill>
            <a:srgbClr val="8E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redondeado 13"/>
          <p:cNvSpPr/>
          <p:nvPr/>
        </p:nvSpPr>
        <p:spPr>
          <a:xfrm>
            <a:off x="1352684" y="4189977"/>
            <a:ext cx="1820185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714F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4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Gobierno</a:t>
            </a:r>
          </a:p>
        </p:txBody>
      </p:sp>
      <p:sp>
        <p:nvSpPr>
          <p:cNvPr id="15" name="Elipse 14"/>
          <p:cNvSpPr/>
          <p:nvPr/>
        </p:nvSpPr>
        <p:spPr>
          <a:xfrm>
            <a:off x="2536466" y="4176483"/>
            <a:ext cx="709324" cy="706632"/>
          </a:xfrm>
          <a:prstGeom prst="ellipse">
            <a:avLst/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redondeado 15"/>
          <p:cNvSpPr/>
          <p:nvPr/>
        </p:nvSpPr>
        <p:spPr>
          <a:xfrm>
            <a:off x="5852262" y="4176463"/>
            <a:ext cx="1998396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EE4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82613" lvl="0">
              <a:lnSpc>
                <a:spcPct val="90000"/>
              </a:lnSpc>
            </a:pPr>
            <a:r>
              <a:rPr lang="es-PE" sz="14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Trabajadores</a:t>
            </a:r>
          </a:p>
        </p:txBody>
      </p:sp>
      <p:sp>
        <p:nvSpPr>
          <p:cNvPr id="17" name="Elipse 16"/>
          <p:cNvSpPr/>
          <p:nvPr/>
        </p:nvSpPr>
        <p:spPr>
          <a:xfrm>
            <a:off x="5809731" y="4162970"/>
            <a:ext cx="709324" cy="706632"/>
          </a:xfrm>
          <a:prstGeom prst="ellips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/>
          <p:cNvSpPr/>
          <p:nvPr/>
        </p:nvSpPr>
        <p:spPr>
          <a:xfrm>
            <a:off x="6037038" y="3208075"/>
            <a:ext cx="1823027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FEC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73100" lvl="0" indent="-90488">
              <a:lnSpc>
                <a:spcPct val="90000"/>
              </a:lnSpc>
            </a:pPr>
            <a:r>
              <a:rPr lang="es-PE" sz="1400" b="1" dirty="0">
                <a:solidFill>
                  <a:srgbClr val="FEC212"/>
                </a:solidFill>
                <a:latin typeface="Calibri" charset="0"/>
                <a:ea typeface="Calibri" charset="0"/>
                <a:cs typeface="Calibri" charset="0"/>
              </a:rPr>
              <a:t>Accionistas</a:t>
            </a:r>
          </a:p>
        </p:txBody>
      </p:sp>
      <p:sp>
        <p:nvSpPr>
          <p:cNvPr id="19" name="Elipse 18"/>
          <p:cNvSpPr/>
          <p:nvPr/>
        </p:nvSpPr>
        <p:spPr>
          <a:xfrm>
            <a:off x="5994507" y="3194582"/>
            <a:ext cx="709324" cy="706632"/>
          </a:xfrm>
          <a:prstGeom prst="ellipse">
            <a:avLst/>
          </a:prstGeom>
          <a:solidFill>
            <a:srgbClr val="FE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5601705" y="2236290"/>
            <a:ext cx="1823027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808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57238" lvl="0" indent="-127000"/>
            <a:r>
              <a:rPr lang="es-PE" sz="1400" b="1" dirty="0">
                <a:solidFill>
                  <a:srgbClr val="808799"/>
                </a:solidFill>
                <a:latin typeface="Calibri" charset="0"/>
                <a:ea typeface="Calibri" charset="0"/>
                <a:cs typeface="Calibri" charset="0"/>
              </a:rPr>
              <a:t>Clientes</a:t>
            </a:r>
          </a:p>
        </p:txBody>
      </p:sp>
      <p:sp>
        <p:nvSpPr>
          <p:cNvPr id="21" name="Elipse 20"/>
          <p:cNvSpPr/>
          <p:nvPr/>
        </p:nvSpPr>
        <p:spPr>
          <a:xfrm>
            <a:off x="5591828" y="2226808"/>
            <a:ext cx="709324" cy="706632"/>
          </a:xfrm>
          <a:prstGeom prst="ellipse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Triángulo 27"/>
          <p:cNvSpPr/>
          <p:nvPr/>
        </p:nvSpPr>
        <p:spPr>
          <a:xfrm rot="15300000">
            <a:off x="5474301" y="2594680"/>
            <a:ext cx="167089" cy="134364"/>
          </a:xfrm>
          <a:prstGeom prst="triangle">
            <a:avLst>
              <a:gd name="adj" fmla="val 34770"/>
            </a:avLst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Triángulo 28"/>
          <p:cNvSpPr/>
          <p:nvPr/>
        </p:nvSpPr>
        <p:spPr>
          <a:xfrm rot="16200000">
            <a:off x="5861632" y="3489468"/>
            <a:ext cx="167089" cy="134364"/>
          </a:xfrm>
          <a:prstGeom prst="triangle">
            <a:avLst/>
          </a:prstGeom>
          <a:solidFill>
            <a:srgbClr val="FE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Triángulo 29"/>
          <p:cNvSpPr/>
          <p:nvPr/>
        </p:nvSpPr>
        <p:spPr>
          <a:xfrm rot="16946467">
            <a:off x="5685116" y="4353047"/>
            <a:ext cx="167089" cy="134364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Triángulo 30"/>
          <p:cNvSpPr/>
          <p:nvPr/>
        </p:nvSpPr>
        <p:spPr>
          <a:xfrm rot="4469506">
            <a:off x="3196372" y="4365364"/>
            <a:ext cx="167089" cy="134364"/>
          </a:xfrm>
          <a:prstGeom prst="triangle">
            <a:avLst/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Triángulo 31"/>
          <p:cNvSpPr/>
          <p:nvPr/>
        </p:nvSpPr>
        <p:spPr>
          <a:xfrm rot="5400000">
            <a:off x="3029222" y="3500896"/>
            <a:ext cx="167089" cy="134364"/>
          </a:xfrm>
          <a:prstGeom prst="triangle">
            <a:avLst/>
          </a:prstGeom>
          <a:solidFill>
            <a:srgbClr val="8E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Triángulo 32"/>
          <p:cNvSpPr/>
          <p:nvPr/>
        </p:nvSpPr>
        <p:spPr>
          <a:xfrm rot="6202974">
            <a:off x="3334960" y="2647235"/>
            <a:ext cx="167089" cy="134364"/>
          </a:xfrm>
          <a:prstGeom prst="triangle">
            <a:avLst>
              <a:gd name="adj" fmla="val 51933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4" name="Agrupar 33"/>
          <p:cNvGrpSpPr/>
          <p:nvPr/>
        </p:nvGrpSpPr>
        <p:grpSpPr>
          <a:xfrm>
            <a:off x="3584877" y="2731691"/>
            <a:ext cx="159708" cy="159101"/>
            <a:chOff x="3427964" y="2244682"/>
            <a:chExt cx="225891" cy="225034"/>
          </a:xfrm>
        </p:grpSpPr>
        <p:sp>
          <p:nvSpPr>
            <p:cNvPr id="35" name="Elipse 3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Elipse 35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0B1C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7" name="Agrupar 36"/>
          <p:cNvGrpSpPr/>
          <p:nvPr/>
        </p:nvGrpSpPr>
        <p:grpSpPr>
          <a:xfrm>
            <a:off x="3253956" y="3503575"/>
            <a:ext cx="159708" cy="159101"/>
            <a:chOff x="3427964" y="2244682"/>
            <a:chExt cx="225891" cy="225034"/>
          </a:xfrm>
        </p:grpSpPr>
        <p:sp>
          <p:nvSpPr>
            <p:cNvPr id="38" name="Elipse 3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EC5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Elipse 3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8EC54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0" name="Agrupar 39"/>
          <p:cNvGrpSpPr/>
          <p:nvPr/>
        </p:nvGrpSpPr>
        <p:grpSpPr>
          <a:xfrm>
            <a:off x="3396939" y="4273444"/>
            <a:ext cx="159708" cy="159101"/>
            <a:chOff x="3427964" y="2244682"/>
            <a:chExt cx="225891" cy="225034"/>
          </a:xfrm>
        </p:grpSpPr>
        <p:sp>
          <p:nvSpPr>
            <p:cNvPr id="41" name="Elipse 4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2" name="Elipse 4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480321" y="4306666"/>
            <a:ext cx="159708" cy="159101"/>
            <a:chOff x="3427964" y="2244682"/>
            <a:chExt cx="225891" cy="225034"/>
          </a:xfrm>
        </p:grpSpPr>
        <p:sp>
          <p:nvSpPr>
            <p:cNvPr id="44" name="Elipse 43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E46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5" name="Elipse 44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6" name="Agrupar 45"/>
          <p:cNvGrpSpPr/>
          <p:nvPr/>
        </p:nvGrpSpPr>
        <p:grpSpPr>
          <a:xfrm>
            <a:off x="5640029" y="3482472"/>
            <a:ext cx="159708" cy="159101"/>
            <a:chOff x="3427964" y="2244682"/>
            <a:chExt cx="225891" cy="225034"/>
          </a:xfrm>
        </p:grpSpPr>
        <p:sp>
          <p:nvSpPr>
            <p:cNvPr id="47" name="Elipse 4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C2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8" name="Elipse 4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EC21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9" name="Agrupar 48"/>
          <p:cNvGrpSpPr/>
          <p:nvPr/>
        </p:nvGrpSpPr>
        <p:grpSpPr>
          <a:xfrm>
            <a:off x="5267072" y="2703128"/>
            <a:ext cx="159708" cy="159101"/>
            <a:chOff x="3427964" y="2244682"/>
            <a:chExt cx="225891" cy="225034"/>
          </a:xfrm>
        </p:grpSpPr>
        <p:sp>
          <p:nvSpPr>
            <p:cNvPr id="50" name="Elipse 4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8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1" name="Elipse 5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8087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8872" y="3332284"/>
            <a:ext cx="418935" cy="418935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6207" y="2320773"/>
            <a:ext cx="482923" cy="482923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0014" y="4265661"/>
            <a:ext cx="501252" cy="50125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6696" y="2390683"/>
            <a:ext cx="469567" cy="469567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1749" y="3332284"/>
            <a:ext cx="496201" cy="496201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8248" y="4294917"/>
            <a:ext cx="442740" cy="442740"/>
          </a:xfrm>
          <a:prstGeom prst="rect">
            <a:avLst/>
          </a:prstGeom>
        </p:spPr>
      </p:pic>
      <p:sp>
        <p:nvSpPr>
          <p:cNvPr id="57" name="Rectángulo 56"/>
          <p:cNvSpPr/>
          <p:nvPr/>
        </p:nvSpPr>
        <p:spPr>
          <a:xfrm>
            <a:off x="3676450" y="3506375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PE" b="1" dirty="0"/>
              <a:t>Organización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74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12569" y="920558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NECESIDADES Y EXPECTATIVAS DE LOS STAKEHOLDERS</a:t>
            </a:r>
          </a:p>
        </p:txBody>
      </p:sp>
      <p:sp>
        <p:nvSpPr>
          <p:cNvPr id="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11191"/>
              </p:ext>
            </p:extLst>
          </p:nvPr>
        </p:nvGraphicFramePr>
        <p:xfrm>
          <a:off x="1219200" y="1506635"/>
          <a:ext cx="6705600" cy="35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Parte Interesada</a:t>
                      </a:r>
                    </a:p>
                  </a:txBody>
                  <a:tcPr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Necesidades y Expectativas</a:t>
                      </a:r>
                    </a:p>
                  </a:txBody>
                  <a:tcPr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lvl="0" indent="0" algn="l">
                        <a:buClr>
                          <a:srgbClr val="00B1C3"/>
                        </a:buClr>
                        <a:buFont typeface="Arial" charset="0"/>
                        <a:buNone/>
                        <a:tabLst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Clientes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193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1C3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Calidad, Precio y Desempeño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lvl="0" indent="0" algn="l">
                        <a:buClr>
                          <a:srgbClr val="00B1C3"/>
                        </a:buClr>
                        <a:buFont typeface="Arial" charset="0"/>
                        <a:buNone/>
                        <a:tabLst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Propietarios/Accionistas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193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1C3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Rentabilidad Sostenida y Transparencia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10">
                <a:tc>
                  <a:txBody>
                    <a:bodyPr/>
                    <a:lstStyle/>
                    <a:p>
                      <a:pPr marL="88900" lvl="0" indent="0" algn="l">
                        <a:buClr>
                          <a:srgbClr val="00B1C3"/>
                        </a:buClr>
                        <a:buFont typeface="Arial" charset="0"/>
                        <a:buNone/>
                        <a:tabLst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Personas de la Organización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Buen ambiente de trabajo</a:t>
                      </a:r>
                    </a:p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Estabilidad laboral</a:t>
                      </a:r>
                    </a:p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Reconocimiento y recompensa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24"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1C3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Proveedores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193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1C3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Beneficios mutuos y continuidad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1312"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1C3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Sociedad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Protección ambiental</a:t>
                      </a:r>
                    </a:p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Comportamiento ético</a:t>
                      </a:r>
                    </a:p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Cumplimiento de requisitos legales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1257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290" y="921427"/>
            <a:ext cx="3884323" cy="1800493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GESTIÓN DE CALIDAD</a:t>
            </a:r>
          </a:p>
          <a:p>
            <a:pPr marL="180975" indent="-180975">
              <a:spcBef>
                <a:spcPct val="0"/>
              </a:spcBef>
              <a:buFont typeface="Arial" charset="0"/>
              <a:buChar char="•"/>
            </a:pPr>
            <a:r>
              <a:rPr lang="es-MX" altLang="es-PE" sz="1600" dirty="0">
                <a:latin typeface="Calibri" charset="0"/>
                <a:ea typeface="Calibri" charset="0"/>
                <a:cs typeface="Calibri" charset="0"/>
              </a:rPr>
              <a:t>Según la Norma ISO 9001:2008, Gestión de Calidad es:</a:t>
            </a:r>
            <a:br>
              <a:rPr lang="es-MX" altLang="es-PE" sz="1600" dirty="0">
                <a:latin typeface="Calibri" charset="0"/>
                <a:ea typeface="Calibri" charset="0"/>
                <a:cs typeface="Calibri" charset="0"/>
              </a:rPr>
            </a:br>
            <a:br>
              <a:rPr lang="es-MX" altLang="es-PE" sz="1600" dirty="0">
                <a:latin typeface="Calibri" charset="0"/>
                <a:ea typeface="Calibri" charset="0"/>
                <a:cs typeface="Calibri" charset="0"/>
              </a:rPr>
            </a:br>
            <a:r>
              <a:rPr lang="es-MX" altLang="es-PE" sz="1600" b="1" dirty="0">
                <a:latin typeface="Calibri" charset="0"/>
                <a:ea typeface="Calibri" charset="0"/>
                <a:cs typeface="Calibri" charset="0"/>
              </a:rPr>
              <a:t>“Actividades coordinadas para dirigir y controlar una organización en lo relativo a la calidad”</a:t>
            </a:r>
            <a:endParaRPr lang="es-ES" altLang="es-PE" sz="16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n 1" descr="shutterstock_638046163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497276"/>
            <a:ext cx="3924300" cy="4736711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8523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Diseño predetermin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apel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19697</TotalTime>
  <Words>1640</Words>
  <Application>Microsoft Macintosh PowerPoint</Application>
  <PresentationFormat>Presentación en pantalla (16:10)</PresentationFormat>
  <Paragraphs>329</Paragraphs>
  <Slides>38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5" baseType="lpstr">
      <vt:lpstr>Arial</vt:lpstr>
      <vt:lpstr>Calibri</vt:lpstr>
      <vt:lpstr>Graphik Bold</vt:lpstr>
      <vt:lpstr>Graphik Medium</vt:lpstr>
      <vt:lpstr>Graphik Regular</vt:lpstr>
      <vt:lpstr>Wingdings 3</vt:lpstr>
      <vt:lpstr>1_Diseño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Isil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Isil</dc:creator>
  <cp:lastModifiedBy>Microsoft Office User</cp:lastModifiedBy>
  <cp:revision>1430</cp:revision>
  <dcterms:created xsi:type="dcterms:W3CDTF">2006-06-01T21:36:52Z</dcterms:created>
  <dcterms:modified xsi:type="dcterms:W3CDTF">2021-06-03T03:58:04Z</dcterms:modified>
</cp:coreProperties>
</file>